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 id="2147483700" r:id="rId2"/>
    <p:sldMasterId id="2147483710" r:id="rId3"/>
  </p:sldMasterIdLst>
  <p:notesMasterIdLst>
    <p:notesMasterId r:id="rId19"/>
  </p:notesMasterIdLst>
  <p:sldIdLst>
    <p:sldId id="1267" r:id="rId4"/>
    <p:sldId id="1268" r:id="rId5"/>
    <p:sldId id="1269" r:id="rId6"/>
    <p:sldId id="1270" r:id="rId7"/>
    <p:sldId id="1271" r:id="rId8"/>
    <p:sldId id="1272" r:id="rId9"/>
    <p:sldId id="1273" r:id="rId10"/>
    <p:sldId id="1274" r:id="rId11"/>
    <p:sldId id="1275" r:id="rId12"/>
    <p:sldId id="1282" r:id="rId13"/>
    <p:sldId id="302" r:id="rId14"/>
    <p:sldId id="1278" r:id="rId15"/>
    <p:sldId id="1279" r:id="rId16"/>
    <p:sldId id="1280" r:id="rId17"/>
    <p:sldId id="1281" r:id="rId1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6BB16871-E2EF-4E4F-B995-3700F0CB9AA9}">
          <p14:sldIdLst>
            <p14:sldId id="1267"/>
            <p14:sldId id="1268"/>
            <p14:sldId id="1269"/>
            <p14:sldId id="1270"/>
            <p14:sldId id="1271"/>
            <p14:sldId id="1272"/>
            <p14:sldId id="1273"/>
            <p14:sldId id="1274"/>
            <p14:sldId id="1275"/>
            <p14:sldId id="1282"/>
            <p14:sldId id="302"/>
            <p14:sldId id="1278"/>
            <p14:sldId id="1279"/>
            <p14:sldId id="1280"/>
            <p14:sldId id="128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8C8C"/>
    <a:srgbClr val="F39433"/>
    <a:srgbClr val="FFC700"/>
    <a:srgbClr val="009EE2"/>
    <a:srgbClr val="49A47A"/>
    <a:srgbClr val="5CB885"/>
    <a:srgbClr val="262626"/>
    <a:srgbClr val="0A5671"/>
    <a:srgbClr val="F29232"/>
    <a:srgbClr val="0055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ittlere Formatvorlage 4 - Akz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38" autoAdjust="0"/>
    <p:restoredTop sz="87662" autoAdjust="0"/>
  </p:normalViewPr>
  <p:slideViewPr>
    <p:cSldViewPr snapToGrid="0">
      <p:cViewPr varScale="1">
        <p:scale>
          <a:sx n="100" d="100"/>
          <a:sy n="100" d="100"/>
        </p:scale>
        <p:origin x="468" y="72"/>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0403F7-6CA7-4946-969D-B8CF368D9943}" type="datetimeFigureOut">
              <a:rPr lang="de-AT" smtClean="0"/>
              <a:t>13.05.2021</a:t>
            </a:fld>
            <a:endParaRPr lang="de-AT"/>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0C708C-9AAF-4539-A802-167AB651869F}" type="slidenum">
              <a:rPr lang="de-AT" smtClean="0"/>
              <a:t>‹Nr.›</a:t>
            </a:fld>
            <a:endParaRPr lang="de-AT"/>
          </a:p>
        </p:txBody>
      </p:sp>
    </p:spTree>
    <p:extLst>
      <p:ext uri="{BB962C8B-B14F-4D97-AF65-F5344CB8AC3E}">
        <p14:creationId xmlns:p14="http://schemas.microsoft.com/office/powerpoint/2010/main" val="2340320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Tenho um programa de fidelidade para você - que consiste basicamente em recompensar seus clientes a cada compra.</a:t>
            </a:r>
          </a:p>
          <a:p>
            <a:endParaRPr lang="pt-BR" dirty="0"/>
          </a:p>
          <a:p>
            <a:r>
              <a:rPr lang="pt-BR" dirty="0"/>
              <a:t>E é assim que você e o cliente se beneficiam.</a:t>
            </a:r>
          </a:p>
          <a:p>
            <a:r>
              <a:rPr lang="pt-BR" dirty="0"/>
              <a:t>Imagine um cartão de fidelidade ou de vantagens que funcione em 2 níveis.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C708C-9AAF-4539-A802-167AB651869F}" type="slidenum">
              <a:rPr kumimoji="0" lang="de-A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A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61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Você aumenta suas vendas e, portanto, seu lucro de 3 formas:</a:t>
            </a:r>
          </a:p>
          <a:p>
            <a:endParaRPr lang="de-AT"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Primeira:</a:t>
            </a:r>
          </a:p>
          <a:p>
            <a:r>
              <a:rPr lang="pt-BR" sz="1200" kern="1200" dirty="0">
                <a:solidFill>
                  <a:schemeClr val="tx1"/>
                </a:solidFill>
                <a:effectLst/>
                <a:latin typeface="+mn-lt"/>
                <a:ea typeface="+mn-ea"/>
                <a:cs typeface="+mn-cs"/>
              </a:rPr>
              <a:t>Vincule seus clientes a você como Afiliado.</a:t>
            </a:r>
          </a:p>
          <a:p>
            <a:r>
              <a:rPr lang="pt-BR" sz="1200" kern="1200" dirty="0">
                <a:solidFill>
                  <a:schemeClr val="tx1"/>
                </a:solidFill>
                <a:effectLst/>
                <a:latin typeface="+mn-lt"/>
                <a:ea typeface="+mn-ea"/>
                <a:cs typeface="+mn-cs"/>
              </a:rPr>
              <a:t>Ao escanear o QR </a:t>
            </a:r>
            <a:r>
              <a:rPr lang="pt-BR" sz="1200" kern="1200" dirty="0" err="1">
                <a:solidFill>
                  <a:schemeClr val="tx1"/>
                </a:solidFill>
                <a:effectLst/>
                <a:latin typeface="+mn-lt"/>
                <a:ea typeface="+mn-ea"/>
                <a:cs typeface="+mn-cs"/>
              </a:rPr>
              <a:t>Code</a:t>
            </a:r>
            <a:r>
              <a:rPr lang="pt-BR" sz="1200" kern="1200" dirty="0">
                <a:solidFill>
                  <a:schemeClr val="tx1"/>
                </a:solidFill>
                <a:effectLst/>
                <a:latin typeface="+mn-lt"/>
                <a:ea typeface="+mn-ea"/>
                <a:cs typeface="+mn-cs"/>
              </a:rPr>
              <a:t>, o cliente pode se cadastrar diretamente no ponto de venda. Isso significa que ele possui automaticamente o </a:t>
            </a:r>
            <a:r>
              <a:rPr lang="pt-BR" sz="1200" kern="1200" dirty="0" err="1">
                <a:solidFill>
                  <a:schemeClr val="tx1"/>
                </a:solidFill>
                <a:effectLst/>
                <a:latin typeface="+mn-lt"/>
                <a:ea typeface="+mn-ea"/>
                <a:cs typeface="+mn-cs"/>
              </a:rPr>
              <a:t>myWorld</a:t>
            </a:r>
            <a:r>
              <a:rPr lang="pt-BR" sz="1200" kern="1200" dirty="0">
                <a:solidFill>
                  <a:schemeClr val="tx1"/>
                </a:solidFill>
                <a:effectLst/>
                <a:latin typeface="+mn-lt"/>
                <a:ea typeface="+mn-ea"/>
                <a:cs typeface="+mn-cs"/>
              </a:rPr>
              <a:t> app em seu celular e pode encontrar imediatamente todas as Empresas Parceiras da região.</a:t>
            </a:r>
          </a:p>
          <a:p>
            <a:r>
              <a:rPr lang="pt-BR" sz="1200" kern="1200" dirty="0">
                <a:solidFill>
                  <a:schemeClr val="tx1"/>
                </a:solidFill>
                <a:effectLst/>
                <a:latin typeface="+mn-lt"/>
                <a:ea typeface="+mn-ea"/>
                <a:cs typeface="+mn-cs"/>
              </a:rPr>
              <a:t>Dessa forma, eles raramente se tornam “desleais” e o visitam com mais regularidade…. Ou seja, com mais frequência.</a:t>
            </a:r>
          </a:p>
          <a:p>
            <a:r>
              <a:rPr lang="pt-BR" sz="1200" kern="1200" dirty="0">
                <a:solidFill>
                  <a:schemeClr val="tx1"/>
                </a:solidFill>
                <a:effectLst/>
                <a:latin typeface="+mn-lt"/>
                <a:ea typeface="+mn-ea"/>
                <a:cs typeface="+mn-cs"/>
              </a:rPr>
              <a:t>Esse é o efeito da chamada </a:t>
            </a:r>
            <a:r>
              <a:rPr lang="pt-BR" sz="1200" b="1" kern="1200" dirty="0">
                <a:solidFill>
                  <a:schemeClr val="tx1"/>
                </a:solidFill>
                <a:effectLst/>
                <a:latin typeface="+mn-lt"/>
                <a:ea typeface="+mn-ea"/>
                <a:cs typeface="+mn-cs"/>
              </a:rPr>
              <a:t>fidelidade</a:t>
            </a:r>
            <a:r>
              <a:rPr lang="pt-BR" sz="1200" kern="1200" dirty="0">
                <a:solidFill>
                  <a:schemeClr val="tx1"/>
                </a:solidFill>
                <a:effectLst/>
                <a:latin typeface="+mn-lt"/>
                <a:ea typeface="+mn-ea"/>
                <a:cs typeface="+mn-cs"/>
              </a:rPr>
              <a:t> de seus clientes.</a:t>
            </a:r>
            <a:endParaRPr lang="de-D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de-AT"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A segunda forma de influência nas vendas vem da </a:t>
            </a:r>
            <a:r>
              <a:rPr lang="pt-BR" sz="1200" b="1" kern="1200" dirty="0">
                <a:solidFill>
                  <a:schemeClr val="tx1"/>
                </a:solidFill>
                <a:effectLst/>
                <a:latin typeface="+mn-lt"/>
                <a:ea typeface="+mn-ea"/>
                <a:cs typeface="+mn-cs"/>
              </a:rPr>
              <a:t>intensificação</a:t>
            </a:r>
            <a:r>
              <a:rPr lang="pt-BR" sz="1200" kern="1200" dirty="0">
                <a:solidFill>
                  <a:schemeClr val="tx1"/>
                </a:solidFill>
                <a:effectLst/>
                <a:latin typeface="+mn-lt"/>
                <a:ea typeface="+mn-ea"/>
                <a:cs typeface="+mn-cs"/>
              </a:rPr>
              <a:t>. O que isso significa?</a:t>
            </a:r>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Mais clientes estão visitando sua empresa com mais frequência devido à adesão e geram mais faturamento a cada compra. Ao oferecer ofertas especiais aos seus clientes, você cria incentivos apropriados que motivam os clientes a virem para o seu negócio.</a:t>
            </a:r>
            <a:r>
              <a:rPr lang="en-US" dirty="0"/>
              <a:t> </a:t>
            </a:r>
            <a:r>
              <a:rPr lang="en-US" sz="1200" kern="1200" dirty="0">
                <a:solidFill>
                  <a:schemeClr val="tx1"/>
                </a:solidFill>
                <a:effectLst/>
                <a:latin typeface="+mn-lt"/>
                <a:ea typeface="+mn-ea"/>
                <a:cs typeface="+mn-cs"/>
              </a:rPr>
              <a:t> </a:t>
            </a:r>
            <a:endParaRPr lang="de-DE" sz="1200" kern="1200" dirty="0">
              <a:solidFill>
                <a:schemeClr val="tx1"/>
              </a:solidFill>
              <a:effectLst/>
              <a:latin typeface="+mn-lt"/>
              <a:ea typeface="+mn-ea"/>
              <a:cs typeface="+mn-cs"/>
            </a:endParaRPr>
          </a:p>
          <a:p>
            <a:r>
              <a:rPr lang="de-AT"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E terceiro, você pode ganhar novos clientes da </a:t>
            </a:r>
            <a:r>
              <a:rPr lang="pt-BR" sz="1200" kern="1200" dirty="0" err="1">
                <a:solidFill>
                  <a:schemeClr val="tx1"/>
                </a:solidFill>
                <a:effectLst/>
                <a:latin typeface="+mn-lt"/>
                <a:ea typeface="+mn-ea"/>
                <a:cs typeface="+mn-cs"/>
              </a:rPr>
              <a:t>myWorld</a:t>
            </a:r>
            <a:r>
              <a:rPr lang="pt-BR" sz="1200" kern="1200" dirty="0">
                <a:solidFill>
                  <a:schemeClr val="tx1"/>
                </a:solidFill>
                <a:effectLst/>
                <a:latin typeface="+mn-lt"/>
                <a:ea typeface="+mn-ea"/>
                <a:cs typeface="+mn-cs"/>
              </a:rPr>
              <a:t>, o que significa “</a:t>
            </a:r>
            <a:r>
              <a:rPr lang="pt-BR" sz="1200" b="1" kern="1200" dirty="0">
                <a:solidFill>
                  <a:schemeClr val="tx1"/>
                </a:solidFill>
                <a:effectLst/>
                <a:latin typeface="+mn-lt"/>
                <a:ea typeface="+mn-ea"/>
                <a:cs typeface="+mn-cs"/>
              </a:rPr>
              <a:t>ativá-los</a:t>
            </a:r>
            <a:r>
              <a:rPr lang="pt-BR" sz="1200" kern="1200" dirty="0">
                <a:solidFill>
                  <a:schemeClr val="tx1"/>
                </a:solidFill>
                <a:effectLst/>
                <a:latin typeface="+mn-lt"/>
                <a:ea typeface="+mn-ea"/>
                <a:cs typeface="+mn-cs"/>
              </a:rPr>
              <a:t>” para virem até você. Os clientes da </a:t>
            </a:r>
            <a:r>
              <a:rPr lang="pt-BR" sz="1200" kern="1200" dirty="0" err="1">
                <a:solidFill>
                  <a:schemeClr val="tx1"/>
                </a:solidFill>
                <a:effectLst/>
                <a:latin typeface="+mn-lt"/>
                <a:ea typeface="+mn-ea"/>
                <a:cs typeface="+mn-cs"/>
              </a:rPr>
              <a:t>myWorld</a:t>
            </a:r>
            <a:r>
              <a:rPr lang="pt-BR" sz="1200" kern="1200" dirty="0">
                <a:solidFill>
                  <a:schemeClr val="tx1"/>
                </a:solidFill>
                <a:effectLst/>
                <a:latin typeface="+mn-lt"/>
                <a:ea typeface="+mn-ea"/>
                <a:cs typeface="+mn-cs"/>
              </a:rPr>
              <a:t> procuram ofertas e parceiros em sua região no </a:t>
            </a:r>
            <a:r>
              <a:rPr lang="pt-BR" sz="1200" kern="1200" dirty="0" err="1">
                <a:solidFill>
                  <a:schemeClr val="tx1"/>
                </a:solidFill>
                <a:effectLst/>
                <a:latin typeface="+mn-lt"/>
                <a:ea typeface="+mn-ea"/>
                <a:cs typeface="+mn-cs"/>
              </a:rPr>
              <a:t>myWorld</a:t>
            </a:r>
            <a:r>
              <a:rPr lang="pt-BR" sz="1200" kern="1200" dirty="0">
                <a:solidFill>
                  <a:schemeClr val="tx1"/>
                </a:solidFill>
                <a:effectLst/>
                <a:latin typeface="+mn-lt"/>
                <a:ea typeface="+mn-ea"/>
                <a:cs typeface="+mn-cs"/>
              </a:rPr>
              <a:t> app. E você também está listado lá.</a:t>
            </a:r>
            <a:r>
              <a:rPr lang="en-US" dirty="0"/>
              <a:t> </a:t>
            </a:r>
            <a:endParaRPr lang="de-DE" sz="1200" kern="1200" dirty="0">
              <a:solidFill>
                <a:schemeClr val="tx1"/>
              </a:solidFill>
              <a:effectLst/>
              <a:latin typeface="+mn-lt"/>
              <a:ea typeface="+mn-ea"/>
              <a:cs typeface="+mn-cs"/>
            </a:endParaRPr>
          </a:p>
          <a:p>
            <a:endParaRPr lang="de-AT"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Então, tudo isso significa:</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A intensificação significa mais vendas por visita</a:t>
            </a:r>
            <a:r>
              <a:rPr lang="en-US" sz="1200" kern="1200" dirty="0">
                <a:solidFill>
                  <a:schemeClr val="tx1"/>
                </a:solidFill>
                <a:effectLst/>
                <a:latin typeface="+mn-lt"/>
                <a:ea typeface="+mn-ea"/>
                <a:cs typeface="+mn-cs"/>
              </a:rPr>
              <a:t>.</a:t>
            </a:r>
          </a:p>
          <a:p>
            <a:endParaRPr lang="de-DE"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Fidelidade significa mais visitas totais.</a:t>
            </a:r>
          </a:p>
          <a:p>
            <a:endParaRPr lang="de-DE"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Ativação significa expansão da base de clientes</a:t>
            </a:r>
            <a:endParaRPr lang="en-US"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Também temos números para enfatizar isso!</a:t>
            </a:r>
          </a:p>
          <a:p>
            <a:r>
              <a:rPr lang="pt-BR" sz="1200" kern="1200" dirty="0">
                <a:solidFill>
                  <a:schemeClr val="tx1"/>
                </a:solidFill>
                <a:effectLst/>
                <a:latin typeface="+mn-lt"/>
                <a:ea typeface="+mn-ea"/>
                <a:cs typeface="+mn-cs"/>
              </a:rPr>
              <a:t>Sabe-se que 25% dos clientes que são Afiliados a um clube de benefícios ou algo do gênero, tendem a fazer compras com mais frequência porque pensam: estou recebendo benefícios, vou voltar lá de novo!</a:t>
            </a:r>
            <a:endParaRPr lang="de-DE" sz="1200" kern="1200" dirty="0">
              <a:solidFill>
                <a:schemeClr val="tx1"/>
              </a:solidFill>
              <a:effectLst/>
              <a:latin typeface="+mn-lt"/>
              <a:ea typeface="+mn-ea"/>
              <a:cs typeface="+mn-cs"/>
            </a:endParaRPr>
          </a:p>
          <a:p>
            <a:endParaRPr lang="de-AT"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C708C-9AAF-4539-A802-167AB651869F}" type="slidenum">
              <a:rPr kumimoji="0" lang="de-A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A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030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kern="1200" dirty="0">
                <a:solidFill>
                  <a:schemeClr val="tx1"/>
                </a:solidFill>
                <a:effectLst/>
                <a:latin typeface="+mn-lt"/>
                <a:ea typeface="+mn-ea"/>
                <a:cs typeface="+mn-cs"/>
              </a:rPr>
              <a:t>Todos os seus clientes que você tem como Afiliados em sua base</a:t>
            </a:r>
          </a:p>
          <a:p>
            <a:r>
              <a:rPr lang="pt-BR" sz="1200" kern="1200" dirty="0">
                <a:solidFill>
                  <a:schemeClr val="tx1"/>
                </a:solidFill>
                <a:effectLst/>
                <a:latin typeface="+mn-lt"/>
                <a:ea typeface="+mn-ea"/>
                <a:cs typeface="+mn-cs"/>
              </a:rPr>
              <a:t>…podem e usarão a possibilidade de fazer compras em outros Parceiros da </a:t>
            </a:r>
            <a:r>
              <a:rPr lang="pt-BR" sz="1200" kern="1200" dirty="0" err="1">
                <a:solidFill>
                  <a:schemeClr val="tx1"/>
                </a:solidFill>
                <a:effectLst/>
                <a:latin typeface="+mn-lt"/>
                <a:ea typeface="+mn-ea"/>
                <a:cs typeface="+mn-cs"/>
              </a:rPr>
              <a:t>myWorld</a:t>
            </a:r>
            <a:r>
              <a:rPr lang="pt-BR" sz="1200" kern="1200" dirty="0">
                <a:solidFill>
                  <a:schemeClr val="tx1"/>
                </a:solidFill>
                <a:effectLst/>
                <a:latin typeface="+mn-lt"/>
                <a:ea typeface="+mn-ea"/>
                <a:cs typeface="+mn-cs"/>
              </a:rPr>
              <a:t>.</a:t>
            </a:r>
          </a:p>
          <a:p>
            <a:r>
              <a:rPr lang="pt-BR" sz="1200" kern="1200" dirty="0">
                <a:solidFill>
                  <a:schemeClr val="tx1"/>
                </a:solidFill>
                <a:effectLst/>
                <a:latin typeface="+mn-lt"/>
                <a:ea typeface="+mn-ea"/>
                <a:cs typeface="+mn-cs"/>
              </a:rPr>
              <a:t>Assim que eles fizerem isso, você se beneficiará também!</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Isso significa que você está pessoalmente interessado em indicar a seus clientes que façam compras nos Parceiros da </a:t>
            </a:r>
            <a:r>
              <a:rPr lang="pt-BR" sz="1200" kern="1200" dirty="0" err="1">
                <a:solidFill>
                  <a:schemeClr val="tx1"/>
                </a:solidFill>
                <a:effectLst/>
                <a:latin typeface="+mn-lt"/>
                <a:ea typeface="+mn-ea"/>
                <a:cs typeface="+mn-cs"/>
              </a:rPr>
              <a:t>myWorld</a:t>
            </a:r>
            <a:r>
              <a:rPr lang="pt-BR" sz="1200" kern="1200" dirty="0">
                <a:solidFill>
                  <a:schemeClr val="tx1"/>
                </a:solidFill>
                <a:effectLst/>
                <a:latin typeface="+mn-lt"/>
                <a:ea typeface="+mn-ea"/>
                <a:cs typeface="+mn-cs"/>
              </a:rPr>
              <a:t>, porque você também estará ganhando. Recomende sempre a seus clientes que eles também deve procurar outras Empresas Parceiras para receber vantagens.</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O sistema recompensa, assim, a atividade de compra de seus clientes.</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Quer eles reservem suas férias através da </a:t>
            </a:r>
            <a:r>
              <a:rPr lang="pt-BR" sz="1200" kern="1200" dirty="0" err="1">
                <a:solidFill>
                  <a:schemeClr val="tx1"/>
                </a:solidFill>
                <a:effectLst/>
                <a:latin typeface="+mn-lt"/>
                <a:ea typeface="+mn-ea"/>
                <a:cs typeface="+mn-cs"/>
              </a:rPr>
              <a:t>travelWorld</a:t>
            </a:r>
            <a:r>
              <a:rPr lang="pt-BR" sz="1200" kern="1200" dirty="0">
                <a:solidFill>
                  <a:schemeClr val="tx1"/>
                </a:solidFill>
                <a:effectLst/>
                <a:latin typeface="+mn-lt"/>
                <a:ea typeface="+mn-ea"/>
                <a:cs typeface="+mn-cs"/>
              </a:rPr>
              <a:t>, façam um corte de cabelo na moda no cabeleireiro parceiro da </a:t>
            </a:r>
            <a:r>
              <a:rPr lang="pt-BR" sz="1200" kern="1200" dirty="0" err="1">
                <a:solidFill>
                  <a:schemeClr val="tx1"/>
                </a:solidFill>
                <a:effectLst/>
                <a:latin typeface="+mn-lt"/>
                <a:ea typeface="+mn-ea"/>
                <a:cs typeface="+mn-cs"/>
              </a:rPr>
              <a:t>myWorld</a:t>
            </a:r>
            <a:r>
              <a:rPr lang="pt-BR" sz="1200" kern="1200" dirty="0">
                <a:solidFill>
                  <a:schemeClr val="tx1"/>
                </a:solidFill>
                <a:effectLst/>
                <a:latin typeface="+mn-lt"/>
                <a:ea typeface="+mn-ea"/>
                <a:cs typeface="+mn-cs"/>
              </a:rPr>
              <a:t> na região ou façam compras online, você receberá o bônus de marketing de até 1%.</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E tudo isso quase sem esforço administrativo.</a:t>
            </a:r>
            <a:endParaRPr lang="de-DE" sz="1200" kern="1200" dirty="0">
              <a:solidFill>
                <a:schemeClr val="tx1"/>
              </a:solidFill>
              <a:effectLst/>
              <a:latin typeface="+mn-lt"/>
              <a:ea typeface="+mn-ea"/>
              <a:cs typeface="+mn-cs"/>
            </a:endParaRPr>
          </a:p>
          <a:p>
            <a:endParaRPr lang="de-AT"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C708C-9AAF-4539-A802-167AB651869F}" type="slidenum">
              <a:rPr kumimoji="0" lang="de-A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A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250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pt-BR" dirty="0"/>
              <a:t>Porque necessidades administrativas adicionais é algo para as quais que nenhum empresário tem tempo.</a:t>
            </a:r>
          </a:p>
          <a:p>
            <a:endParaRPr lang="pt-BR" dirty="0"/>
          </a:p>
          <a:p>
            <a:r>
              <a:rPr lang="pt-BR" dirty="0"/>
              <a:t>Os clientes podem encontrá-lo por meio do </a:t>
            </a:r>
            <a:r>
              <a:rPr lang="pt-BR" dirty="0" err="1"/>
              <a:t>myWorld</a:t>
            </a:r>
            <a:r>
              <a:rPr lang="pt-BR" dirty="0"/>
              <a:t> App porque estão procurando especificamente por Parceiros da </a:t>
            </a:r>
            <a:r>
              <a:rPr lang="pt-BR" dirty="0" err="1"/>
              <a:t>myWorld</a:t>
            </a:r>
            <a:r>
              <a:rPr lang="pt-BR" dirty="0"/>
              <a:t> onde possam ter benefícios.</a:t>
            </a:r>
          </a:p>
          <a:p>
            <a:endParaRPr lang="pt-BR" dirty="0"/>
          </a:p>
          <a:p>
            <a:r>
              <a:rPr lang="pt-BR" dirty="0"/>
              <a:t>Você reserva a compra no software fornecido digitalizando o QR </a:t>
            </a:r>
            <a:r>
              <a:rPr lang="pt-BR" dirty="0" err="1"/>
              <a:t>Code</a:t>
            </a:r>
            <a:r>
              <a:rPr lang="pt-BR" dirty="0"/>
              <a:t> no celular do cliente ou digitando um token de 4 dígitos.</a:t>
            </a:r>
          </a:p>
          <a:p>
            <a:endParaRPr lang="pt-BR" dirty="0"/>
          </a:p>
          <a:p>
            <a:r>
              <a:rPr lang="pt-BR" dirty="0"/>
              <a:t>Agora você recebe uma fatura da </a:t>
            </a:r>
            <a:r>
              <a:rPr lang="pt-BR" dirty="0" err="1"/>
              <a:t>myWorld</a:t>
            </a:r>
            <a:r>
              <a:rPr lang="pt-BR" dirty="0"/>
              <a:t> para a comissão de mediador estabelecida.</a:t>
            </a:r>
          </a:p>
          <a:p>
            <a:endParaRPr lang="pt-BR" dirty="0"/>
          </a:p>
          <a:p>
            <a:r>
              <a:rPr lang="pt-BR" dirty="0"/>
              <a:t>Assim que a fatura for paga, a </a:t>
            </a:r>
            <a:r>
              <a:rPr lang="pt-BR" dirty="0" err="1"/>
              <a:t>myWorld</a:t>
            </a:r>
            <a:r>
              <a:rPr lang="pt-BR" dirty="0"/>
              <a:t> transfere os benefícios (ou seja, Cashback e Shopping Points) para seus clientes.</a:t>
            </a:r>
          </a:p>
          <a:p>
            <a:endParaRPr lang="pt-BR" dirty="0"/>
          </a:p>
          <a:p>
            <a:r>
              <a:rPr lang="pt-BR" dirty="0"/>
              <a:t>Então, nenhum esforço adicional da sua parte e você não precisa de quaisquer dispositivos adicionais e não tem nenhum custo administrativo adicional.</a:t>
            </a:r>
            <a:endParaRPr lang="de-DE" dirty="0"/>
          </a:p>
          <a:p>
            <a:endParaRPr lang="de-DE" dirty="0"/>
          </a:p>
          <a:p>
            <a:endParaRPr lang="de-AT" sz="1200" kern="1200" dirty="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C708C-9AAF-4539-A802-167AB651869F}" type="slidenum">
              <a:rPr kumimoji="0" lang="de-A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A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621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kern="1200" dirty="0">
                <a:solidFill>
                  <a:schemeClr val="tx1"/>
                </a:solidFill>
                <a:effectLst/>
                <a:latin typeface="+mn-lt"/>
                <a:ea typeface="+mn-ea"/>
                <a:cs typeface="+mn-cs"/>
              </a:rPr>
              <a:t>Você inicia uma parceria com alguém que…</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....tem experiência desde 2003 e é bem sucedido,</a:t>
            </a:r>
          </a:p>
          <a:p>
            <a:r>
              <a:rPr lang="pt-BR" sz="1200" kern="1200" dirty="0">
                <a:solidFill>
                  <a:schemeClr val="tx1"/>
                </a:solidFill>
                <a:effectLst/>
                <a:latin typeface="+mn-lt"/>
                <a:ea typeface="+mn-ea"/>
                <a:cs typeface="+mn-cs"/>
              </a:rPr>
              <a:t>…já implementou estas soluções em mais de 50 países,</a:t>
            </a:r>
          </a:p>
          <a:p>
            <a:r>
              <a:rPr lang="pt-BR" sz="1200" kern="1200" dirty="0">
                <a:solidFill>
                  <a:schemeClr val="tx1"/>
                </a:solidFill>
                <a:effectLst/>
                <a:latin typeface="+mn-lt"/>
                <a:ea typeface="+mn-ea"/>
                <a:cs typeface="+mn-cs"/>
              </a:rPr>
              <a:t>…tem muita experiência no que diz respeito à fidelidade do cliente</a:t>
            </a:r>
          </a:p>
          <a:p>
            <a:r>
              <a:rPr lang="pt-BR" sz="1200" kern="1200" dirty="0">
                <a:solidFill>
                  <a:schemeClr val="tx1"/>
                </a:solidFill>
                <a:effectLst/>
                <a:latin typeface="+mn-lt"/>
                <a:ea typeface="+mn-ea"/>
                <a:cs typeface="+mn-cs"/>
              </a:rPr>
              <a:t>…introduz constantemente inovações em seus produtos.</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Estamos constantemente desenvolvendo nossas soluções - com base em nossa experiência de outros países.</a:t>
            </a:r>
          </a:p>
          <a:p>
            <a:r>
              <a:rPr lang="pt-BR" sz="1200" kern="1200" dirty="0">
                <a:solidFill>
                  <a:schemeClr val="tx1"/>
                </a:solidFill>
                <a:effectLst/>
                <a:latin typeface="+mn-lt"/>
                <a:ea typeface="+mn-ea"/>
                <a:cs typeface="+mn-cs"/>
              </a:rPr>
              <a:t>Estamos representados em todos os continentes do mundo.</a:t>
            </a:r>
          </a:p>
          <a:p>
            <a:r>
              <a:rPr lang="pt-BR" sz="1200" kern="1200" dirty="0">
                <a:solidFill>
                  <a:schemeClr val="tx1"/>
                </a:solidFill>
                <a:effectLst/>
                <a:latin typeface="+mn-lt"/>
                <a:ea typeface="+mn-ea"/>
                <a:cs typeface="+mn-cs"/>
              </a:rPr>
              <a:t>Temos centenas de milhares de Empresas Parceiras e pontos de aceitação.</a:t>
            </a:r>
          </a:p>
          <a:p>
            <a:r>
              <a:rPr lang="pt-BR" sz="1200" kern="1200" dirty="0">
                <a:solidFill>
                  <a:schemeClr val="tx1"/>
                </a:solidFill>
                <a:effectLst/>
                <a:latin typeface="+mn-lt"/>
                <a:ea typeface="+mn-ea"/>
                <a:cs typeface="+mn-cs"/>
              </a:rPr>
              <a:t>E temos milhões de clientes, e o número está aumentando constantemente.</a:t>
            </a:r>
          </a:p>
          <a:p>
            <a:r>
              <a:rPr lang="pt-BR" sz="1200" kern="1200" dirty="0">
                <a:solidFill>
                  <a:schemeClr val="tx1"/>
                </a:solidFill>
                <a:effectLst/>
                <a:latin typeface="+mn-lt"/>
                <a:ea typeface="+mn-ea"/>
                <a:cs typeface="+mn-cs"/>
              </a:rPr>
              <a:t>Esses clientes podem fazer compras online e offline em todo o mundo e receber benefícios ao fazer isso.</a:t>
            </a:r>
          </a:p>
          <a:p>
            <a:r>
              <a:rPr lang="pt-BR" sz="1200" kern="1200" dirty="0">
                <a:solidFill>
                  <a:schemeClr val="tx1"/>
                </a:solidFill>
                <a:effectLst/>
                <a:latin typeface="+mn-lt"/>
                <a:ea typeface="+mn-ea"/>
                <a:cs typeface="+mn-cs"/>
              </a:rPr>
              <a:t>Estamos apenas começando… e oferecemos a você a chance de se tornar um participante desta “comunidade de empresas independentes administradas pelos seus proprietários”.</a:t>
            </a:r>
          </a:p>
          <a:p>
            <a:r>
              <a:rPr lang="pt-BR" sz="1200" kern="1200" dirty="0">
                <a:solidFill>
                  <a:schemeClr val="tx1"/>
                </a:solidFill>
                <a:effectLst/>
                <a:latin typeface="+mn-lt"/>
                <a:ea typeface="+mn-ea"/>
                <a:cs typeface="+mn-cs"/>
              </a:rPr>
              <a:t>Nesta união, cada Afiliado tem acesso a ferramentas modernas e eficazes de relacionamento com o cliente, que de outra forma seriam reservadas às grandes empresas!</a:t>
            </a:r>
            <a:endParaRPr lang="de-AT" sz="1200" kern="1200" dirty="0">
              <a:solidFill>
                <a:schemeClr val="tx1"/>
              </a:solidFill>
              <a:effectLst/>
              <a:latin typeface="+mn-lt"/>
              <a:ea typeface="+mn-ea"/>
              <a:cs typeface="+mn-cs"/>
            </a:endParaRPr>
          </a:p>
          <a:p>
            <a:endParaRPr lang="de-AT"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C708C-9AAF-4539-A802-167AB651869F}" type="slidenum">
              <a:rPr kumimoji="0" lang="de-A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A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762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kern="1200" dirty="0">
                <a:solidFill>
                  <a:schemeClr val="tx1"/>
                </a:solidFill>
                <a:effectLst/>
                <a:latin typeface="+mn-lt"/>
                <a:ea typeface="+mn-ea"/>
                <a:cs typeface="+mn-cs"/>
              </a:rPr>
              <a:t>Portanto, existem 2 maneiras de trabalharmos juntos.</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Como </a:t>
            </a:r>
            <a:r>
              <a:rPr lang="pt-BR" sz="1200" kern="1200" dirty="0" err="1">
                <a:solidFill>
                  <a:schemeClr val="tx1"/>
                </a:solidFill>
                <a:effectLst/>
                <a:latin typeface="+mn-lt"/>
                <a:ea typeface="+mn-ea"/>
                <a:cs typeface="+mn-cs"/>
              </a:rPr>
              <a:t>myWorld</a:t>
            </a:r>
            <a:r>
              <a:rPr lang="pt-BR" sz="1200" kern="1200" dirty="0">
                <a:solidFill>
                  <a:schemeClr val="tx1"/>
                </a:solidFill>
                <a:effectLst/>
                <a:latin typeface="+mn-lt"/>
                <a:ea typeface="+mn-ea"/>
                <a:cs typeface="+mn-cs"/>
              </a:rPr>
              <a:t> Partner ou </a:t>
            </a:r>
            <a:r>
              <a:rPr lang="pt-BR" sz="1200" kern="1200" dirty="0" err="1">
                <a:solidFill>
                  <a:schemeClr val="tx1"/>
                </a:solidFill>
                <a:effectLst/>
                <a:latin typeface="+mn-lt"/>
                <a:ea typeface="+mn-ea"/>
                <a:cs typeface="+mn-cs"/>
              </a:rPr>
              <a:t>myWorld</a:t>
            </a:r>
            <a:r>
              <a:rPr lang="pt-BR" sz="1200" kern="1200" dirty="0">
                <a:solidFill>
                  <a:schemeClr val="tx1"/>
                </a:solidFill>
                <a:effectLst/>
                <a:latin typeface="+mn-lt"/>
                <a:ea typeface="+mn-ea"/>
                <a:cs typeface="+mn-cs"/>
              </a:rPr>
              <a:t> Premium Partner.</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Eu sugiro que você comece como um </a:t>
            </a:r>
            <a:r>
              <a:rPr lang="pt-BR" sz="1200" kern="1200" dirty="0" err="1">
                <a:solidFill>
                  <a:schemeClr val="tx1"/>
                </a:solidFill>
                <a:effectLst/>
                <a:latin typeface="+mn-lt"/>
                <a:ea typeface="+mn-ea"/>
                <a:cs typeface="+mn-cs"/>
              </a:rPr>
              <a:t>myWorld</a:t>
            </a:r>
            <a:r>
              <a:rPr lang="pt-BR" sz="1200" kern="1200" dirty="0">
                <a:solidFill>
                  <a:schemeClr val="tx1"/>
                </a:solidFill>
                <a:effectLst/>
                <a:latin typeface="+mn-lt"/>
                <a:ea typeface="+mn-ea"/>
                <a:cs typeface="+mn-cs"/>
              </a:rPr>
              <a:t> Premium Partner, porque você encontrará tudo o que precisa lá. E uma grande vantagem aqui é que você tem a possibilidade de cadastrar seus clientes existentes como Afiliados na </a:t>
            </a:r>
            <a:r>
              <a:rPr lang="pt-BR" sz="1200" kern="1200" dirty="0" err="1">
                <a:solidFill>
                  <a:schemeClr val="tx1"/>
                </a:solidFill>
                <a:effectLst/>
                <a:latin typeface="+mn-lt"/>
                <a:ea typeface="+mn-ea"/>
                <a:cs typeface="+mn-cs"/>
              </a:rPr>
              <a:t>myWorld</a:t>
            </a:r>
            <a:r>
              <a:rPr lang="pt-BR" sz="1200" kern="1200" dirty="0">
                <a:solidFill>
                  <a:schemeClr val="tx1"/>
                </a:solidFill>
                <a:effectLst/>
                <a:latin typeface="+mn-lt"/>
                <a:ea typeface="+mn-ea"/>
                <a:cs typeface="+mn-cs"/>
              </a:rPr>
              <a:t> e se beneficiar diretamente com o bônus de marketing. Isso é algo que você não tinha antes.</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O CRM em conjunto com a ferramenta de newsletter e a ferramenta de pesquisa de clientes, são ferramentas poderosas que vão facilitar a tomada de suas decisões de negócios e garantir um marketing direcionado.</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Se você deseja estender seu </a:t>
            </a:r>
            <a:r>
              <a:rPr lang="pt-BR" sz="1200" kern="1200" dirty="0" err="1">
                <a:solidFill>
                  <a:schemeClr val="tx1"/>
                </a:solidFill>
                <a:effectLst/>
                <a:latin typeface="+mn-lt"/>
                <a:ea typeface="+mn-ea"/>
                <a:cs typeface="+mn-cs"/>
              </a:rPr>
              <a:t>myWorld</a:t>
            </a:r>
            <a:r>
              <a:rPr lang="pt-BR" sz="1200" kern="1200" dirty="0">
                <a:solidFill>
                  <a:schemeClr val="tx1"/>
                </a:solidFill>
                <a:effectLst/>
                <a:latin typeface="+mn-lt"/>
                <a:ea typeface="+mn-ea"/>
                <a:cs typeface="+mn-cs"/>
              </a:rPr>
              <a:t> Premium Partner, temos um "Pacote de Design de Cartões e Folhetos" para você, que permite que você distribua aos seus clientes um cartão impresso com seu logotipo. Assim, centenas de clientes levarão este cartão em sua carteira.</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O que você acha da minha oferta?</a:t>
            </a:r>
          </a:p>
          <a:p>
            <a:r>
              <a:rPr lang="pt-BR" sz="1200" kern="1200" dirty="0">
                <a:solidFill>
                  <a:schemeClr val="tx1"/>
                </a:solidFill>
                <a:effectLst/>
                <a:latin typeface="+mn-lt"/>
                <a:ea typeface="+mn-ea"/>
                <a:cs typeface="+mn-cs"/>
              </a:rPr>
              <a:t>Que tipo de impressão você teve?</a:t>
            </a:r>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4FA5F2-DF5D-4B46-A516-3CDFFEAB07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838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pt-BR" sz="1200" kern="1200" dirty="0">
                <a:solidFill>
                  <a:schemeClr val="tx1"/>
                </a:solidFill>
                <a:effectLst/>
                <a:latin typeface="+mn-lt"/>
                <a:ea typeface="+mn-ea"/>
                <a:cs typeface="+mn-cs"/>
              </a:rPr>
              <a:t>Se você optar pelo </a:t>
            </a:r>
            <a:r>
              <a:rPr lang="en-US" dirty="0"/>
              <a:t>Premium Partner Program</a:t>
            </a:r>
            <a:r>
              <a:rPr lang="pt-BR" sz="1200" kern="1200" dirty="0">
                <a:solidFill>
                  <a:schemeClr val="tx1"/>
                </a:solidFill>
                <a:effectLst/>
                <a:latin typeface="+mn-lt"/>
                <a:ea typeface="+mn-ea"/>
                <a:cs typeface="+mn-cs"/>
              </a:rPr>
              <a:t>, receberá uso vitalício e atualizações regulares de software por uma taxa única de R$ 5.990.</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300 cadastros de clientes também estão incluídos no preço. E se você informar seus clientes corretamente, em breve receberá muito mais dinheiro de volta graças ao bônus de marketing.</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Se você optar pelo </a:t>
            </a:r>
            <a:r>
              <a:rPr lang="en-US" dirty="0"/>
              <a:t>Partner Program</a:t>
            </a:r>
            <a:r>
              <a:rPr lang="pt-BR" sz="1200" kern="1200" dirty="0">
                <a:solidFill>
                  <a:schemeClr val="tx1"/>
                </a:solidFill>
                <a:effectLst/>
                <a:latin typeface="+mn-lt"/>
                <a:ea typeface="+mn-ea"/>
                <a:cs typeface="+mn-cs"/>
              </a:rPr>
              <a:t>, ele estará disponível por uma taxa única de R$ 999. Um upgrade futuro é sempre possível.</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E agora podemos criar as primeiras ofertas logo após o seu cadastro, para que sejam imediatamente visíveis aos clientes em sua área que estejam interessados em ter uma oferta sua. Isso significa que você pode gerar hoje sua primeira venda. Temos milhares de pessoas que têm </a:t>
            </a:r>
            <a:r>
              <a:rPr lang="pt-BR" sz="1200" kern="1200" dirty="0" err="1">
                <a:solidFill>
                  <a:schemeClr val="tx1"/>
                </a:solidFill>
                <a:effectLst/>
                <a:latin typeface="+mn-lt"/>
                <a:ea typeface="+mn-ea"/>
                <a:cs typeface="+mn-cs"/>
              </a:rPr>
              <a:t>Benefit</a:t>
            </a:r>
            <a:r>
              <a:rPr lang="pt-BR" sz="1200" kern="1200" dirty="0">
                <a:solidFill>
                  <a:schemeClr val="tx1"/>
                </a:solidFill>
                <a:effectLst/>
                <a:latin typeface="+mn-lt"/>
                <a:ea typeface="+mn-ea"/>
                <a:cs typeface="+mn-cs"/>
              </a:rPr>
              <a:t> Vouchers ou Shopping Points que desejam resgatar em negócios. Você está se dirigindo a todas essas pessoas com suas primeiras ofertas. Você está pronto para começar.</a:t>
            </a:r>
            <a:endParaRPr lang="de-AT"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C708C-9AAF-4539-A802-167AB651869F}" type="slidenum">
              <a:rPr kumimoji="0" lang="de-A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A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4386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kern="1200" noProof="0" dirty="0">
                <a:solidFill>
                  <a:schemeClr val="tx1"/>
                </a:solidFill>
                <a:effectLst/>
                <a:latin typeface="+mn-lt"/>
                <a:ea typeface="+mn-ea"/>
                <a:cs typeface="+mn-cs"/>
              </a:rPr>
              <a:t>O cliente se beneficia quando compra de você com:</a:t>
            </a:r>
            <a:endParaRPr lang="pt-BR" sz="1200" kern="1200" noProof="0" dirty="0">
              <a:solidFill>
                <a:schemeClr val="tx1"/>
              </a:solidFill>
              <a:effectLst/>
              <a:latin typeface="+mn-lt"/>
              <a:ea typeface="+mn-ea"/>
              <a:cs typeface="+mn-cs"/>
            </a:endParaRPr>
          </a:p>
          <a:p>
            <a:pPr marL="228600" indent="-228600">
              <a:buAutoNum type="arabicPeriod"/>
            </a:pPr>
            <a:r>
              <a:rPr lang="pt-BR" sz="1200" b="0" kern="1200" noProof="0" dirty="0">
                <a:solidFill>
                  <a:schemeClr val="tx1"/>
                </a:solidFill>
                <a:effectLst/>
                <a:latin typeface="+mn-lt"/>
                <a:ea typeface="+mn-ea"/>
                <a:cs typeface="+mn-cs"/>
              </a:rPr>
              <a:t>Cashback…</a:t>
            </a:r>
            <a:r>
              <a:rPr lang="pt-BR" sz="1200" kern="1200" noProof="0" dirty="0">
                <a:solidFill>
                  <a:schemeClr val="tx1"/>
                </a:solidFill>
                <a:effectLst/>
                <a:latin typeface="+mn-lt"/>
                <a:ea typeface="+mn-ea"/>
                <a:cs typeface="+mn-cs"/>
              </a:rPr>
              <a:t>isso significa dinheiro de volta, que ele pode economizar enquanto faz compras</a:t>
            </a:r>
            <a:endParaRPr lang="pt-BR" sz="1200" b="0" kern="1200" noProof="0" dirty="0">
              <a:solidFill>
                <a:schemeClr val="tx1"/>
              </a:solidFill>
              <a:effectLst/>
              <a:latin typeface="+mn-lt"/>
              <a:ea typeface="+mn-ea"/>
              <a:cs typeface="+mn-cs"/>
            </a:endParaRPr>
          </a:p>
          <a:p>
            <a:pPr marL="228600" indent="-228600">
              <a:buAutoNum type="arabicPeriod"/>
            </a:pPr>
            <a:r>
              <a:rPr lang="pt-BR" sz="1200" kern="1200" noProof="0" dirty="0">
                <a:solidFill>
                  <a:schemeClr val="tx1"/>
                </a:solidFill>
                <a:effectLst/>
                <a:latin typeface="+mn-lt"/>
                <a:ea typeface="+mn-ea"/>
                <a:cs typeface="+mn-cs"/>
              </a:rPr>
              <a:t>Shopping Point que ele pode acumular e</a:t>
            </a:r>
            <a:endParaRPr lang="pt-BR" sz="1200" b="0" kern="1200" noProof="0" dirty="0">
              <a:solidFill>
                <a:schemeClr val="tx1"/>
              </a:solidFill>
              <a:effectLst/>
              <a:latin typeface="+mn-lt"/>
              <a:ea typeface="+mn-ea"/>
              <a:cs typeface="+mn-cs"/>
            </a:endParaRPr>
          </a:p>
          <a:p>
            <a:pPr marL="228600" indent="-228600">
              <a:buAutoNum type="arabicPeriod"/>
            </a:pPr>
            <a:r>
              <a:rPr lang="pt-BR" sz="1200" kern="1200" noProof="0" dirty="0">
                <a:solidFill>
                  <a:schemeClr val="tx1"/>
                </a:solidFill>
                <a:effectLst/>
                <a:latin typeface="+mn-lt"/>
                <a:ea typeface="+mn-ea"/>
                <a:cs typeface="+mn-cs"/>
              </a:rPr>
              <a:t>Ofertas especiais, chamadas </a:t>
            </a:r>
            <a:r>
              <a:rPr lang="pt-BR" sz="1200" kern="1200" noProof="0" dirty="0" err="1">
                <a:solidFill>
                  <a:schemeClr val="tx1"/>
                </a:solidFill>
                <a:effectLst/>
                <a:latin typeface="+mn-lt"/>
                <a:ea typeface="+mn-ea"/>
                <a:cs typeface="+mn-cs"/>
              </a:rPr>
              <a:t>Deals</a:t>
            </a:r>
            <a:r>
              <a:rPr lang="pt-BR" sz="1200" kern="1200" noProof="0" dirty="0">
                <a:solidFill>
                  <a:schemeClr val="tx1"/>
                </a:solidFill>
                <a:effectLst/>
                <a:latin typeface="+mn-lt"/>
                <a:ea typeface="+mn-ea"/>
                <a:cs typeface="+mn-cs"/>
              </a:rPr>
              <a:t>, que ele pode resgatar com os S</a:t>
            </a:r>
            <a:r>
              <a:rPr lang="pt-BR" noProof="0" dirty="0"/>
              <a:t>hopping Points que acumulou ou com os </a:t>
            </a:r>
            <a:r>
              <a:rPr lang="pt-BR" noProof="0" dirty="0" err="1"/>
              <a:t>Benefit</a:t>
            </a:r>
            <a:r>
              <a:rPr lang="pt-BR" noProof="0" dirty="0"/>
              <a:t> Vouchers que adquiriu.</a:t>
            </a:r>
          </a:p>
          <a:p>
            <a:pPr marL="0" indent="0">
              <a:buNone/>
            </a:pPr>
            <a:endParaRPr lang="pt-BR" sz="1200" b="1" kern="1200" noProof="0" dirty="0">
              <a:solidFill>
                <a:schemeClr val="tx1"/>
              </a:solidFill>
              <a:effectLst/>
              <a:latin typeface="+mn-lt"/>
              <a:ea typeface="+mn-ea"/>
              <a:cs typeface="+mn-cs"/>
            </a:endParaRPr>
          </a:p>
          <a:p>
            <a:pPr marL="0" indent="0">
              <a:buNone/>
            </a:pPr>
            <a:r>
              <a:rPr lang="pt-BR" sz="1200" b="1" kern="1200" noProof="0" dirty="0">
                <a:solidFill>
                  <a:schemeClr val="tx1"/>
                </a:solidFill>
                <a:effectLst/>
                <a:latin typeface="+mn-lt"/>
                <a:ea typeface="+mn-ea"/>
                <a:cs typeface="+mn-cs"/>
              </a:rPr>
              <a:t>Como um empresário, você se beneficia com:</a:t>
            </a:r>
          </a:p>
          <a:p>
            <a:endParaRPr lang="pt-BR" sz="1200" kern="1200" noProof="0" dirty="0">
              <a:solidFill>
                <a:schemeClr val="tx1"/>
              </a:solidFill>
              <a:effectLst/>
              <a:latin typeface="+mn-lt"/>
              <a:ea typeface="+mn-ea"/>
              <a:cs typeface="+mn-cs"/>
            </a:endParaRPr>
          </a:p>
          <a:p>
            <a:pPr marL="228600" indent="-228600">
              <a:buAutoNum type="arabicPeriod"/>
            </a:pPr>
            <a:r>
              <a:rPr lang="pt-BR" sz="1200" b="0" kern="1200" noProof="0" dirty="0">
                <a:solidFill>
                  <a:schemeClr val="tx1"/>
                </a:solidFill>
                <a:effectLst/>
                <a:latin typeface="+mn-lt"/>
                <a:ea typeface="+mn-ea"/>
                <a:cs typeface="+mn-cs"/>
              </a:rPr>
              <a:t>Mais vendas</a:t>
            </a:r>
          </a:p>
          <a:p>
            <a:pPr marL="685800" lvl="1" indent="-228600">
              <a:buFont typeface="+mj-lt"/>
              <a:buAutoNum type="alphaLcParenR"/>
            </a:pPr>
            <a:r>
              <a:rPr lang="pt-BR" sz="1200" kern="1200" noProof="0" dirty="0">
                <a:solidFill>
                  <a:schemeClr val="tx1"/>
                </a:solidFill>
                <a:effectLst/>
                <a:latin typeface="+mn-lt"/>
                <a:ea typeface="+mn-ea"/>
                <a:cs typeface="+mn-cs"/>
              </a:rPr>
              <a:t>por meio de um carrinho de compras mais cheio de seus clientes atuais</a:t>
            </a:r>
          </a:p>
          <a:p>
            <a:pPr marL="685800" lvl="1" indent="-228600">
              <a:buFont typeface="+mj-lt"/>
              <a:buAutoNum type="alphaLcParenR"/>
            </a:pPr>
            <a:r>
              <a:rPr lang="pt-BR" sz="1200" kern="1200" noProof="0" dirty="0">
                <a:solidFill>
                  <a:schemeClr val="tx1"/>
                </a:solidFill>
                <a:effectLst/>
                <a:latin typeface="+mn-lt"/>
                <a:ea typeface="+mn-ea"/>
                <a:cs typeface="+mn-cs"/>
              </a:rPr>
              <a:t>por meio de uma publicidade abrangente da sua empresa em todas as nossas plataformas, as plataformas de nossos parceiros e o nosso </a:t>
            </a:r>
            <a:r>
              <a:rPr lang="pt-BR" sz="1200" kern="1200" noProof="0" dirty="0" err="1">
                <a:solidFill>
                  <a:schemeClr val="tx1"/>
                </a:solidFill>
                <a:effectLst/>
                <a:latin typeface="+mn-lt"/>
                <a:ea typeface="+mn-ea"/>
                <a:cs typeface="+mn-cs"/>
              </a:rPr>
              <a:t>myWorld</a:t>
            </a:r>
            <a:r>
              <a:rPr lang="pt-BR" sz="1200" kern="1200" noProof="0" dirty="0">
                <a:solidFill>
                  <a:schemeClr val="tx1"/>
                </a:solidFill>
                <a:effectLst/>
                <a:latin typeface="+mn-lt"/>
                <a:ea typeface="+mn-ea"/>
                <a:cs typeface="+mn-cs"/>
              </a:rPr>
              <a:t> App, e</a:t>
            </a:r>
          </a:p>
          <a:p>
            <a:pPr marL="685800" lvl="1" indent="-228600">
              <a:buFont typeface="+mj-lt"/>
              <a:buAutoNum type="alphaLcParenR"/>
            </a:pPr>
            <a:r>
              <a:rPr lang="pt-BR" sz="1200" kern="1200" noProof="0" dirty="0">
                <a:solidFill>
                  <a:schemeClr val="tx1"/>
                </a:solidFill>
                <a:effectLst/>
                <a:latin typeface="+mn-lt"/>
                <a:ea typeface="+mn-ea"/>
                <a:cs typeface="+mn-cs"/>
              </a:rPr>
              <a:t>assim, você ganhará automaticamente novos clientes</a:t>
            </a:r>
          </a:p>
          <a:p>
            <a:pPr marL="685800" lvl="1" indent="-228600">
              <a:buFont typeface="+mj-lt"/>
              <a:buAutoNum type="alphaLcParenR"/>
            </a:pPr>
            <a:endParaRPr lang="pt-BR" sz="1200" kern="1200" noProof="0" dirty="0">
              <a:solidFill>
                <a:schemeClr val="tx1"/>
              </a:solidFill>
              <a:effectLst/>
              <a:latin typeface="+mn-lt"/>
              <a:ea typeface="+mn-ea"/>
              <a:cs typeface="+mn-cs"/>
            </a:endParaRPr>
          </a:p>
          <a:p>
            <a:pPr marL="228600" lvl="0" indent="-228600">
              <a:buAutoNum type="arabicPeriod" startAt="2"/>
            </a:pPr>
            <a:r>
              <a:rPr lang="pt-BR" sz="1200" b="0" kern="1200" noProof="0" dirty="0">
                <a:solidFill>
                  <a:schemeClr val="tx1"/>
                </a:solidFill>
                <a:effectLst/>
                <a:latin typeface="+mn-lt"/>
                <a:ea typeface="+mn-ea"/>
                <a:cs typeface="+mn-cs"/>
              </a:rPr>
              <a:t>Maior fidelidade do cliente</a:t>
            </a:r>
            <a:endParaRPr lang="pt-BR" sz="1200" kern="1200" noProof="0" dirty="0">
              <a:solidFill>
                <a:schemeClr val="tx1"/>
              </a:solidFill>
              <a:effectLst/>
              <a:latin typeface="+mn-lt"/>
              <a:ea typeface="+mn-ea"/>
              <a:cs typeface="+mn-cs"/>
            </a:endParaRPr>
          </a:p>
          <a:p>
            <a:pPr marL="685800" lvl="1" indent="-228600">
              <a:buAutoNum type="alphaLcParenR"/>
            </a:pPr>
            <a:r>
              <a:rPr lang="pt-BR" sz="1200" kern="1200" noProof="0" dirty="0">
                <a:solidFill>
                  <a:schemeClr val="tx1"/>
                </a:solidFill>
                <a:effectLst/>
                <a:latin typeface="+mn-lt"/>
                <a:ea typeface="+mn-ea"/>
                <a:cs typeface="+mn-cs"/>
              </a:rPr>
              <a:t>por meio de um programa de fidelidade de clientes e um aplicativo, e</a:t>
            </a:r>
          </a:p>
          <a:p>
            <a:pPr marL="685800" lvl="1" indent="-228600">
              <a:buAutoNum type="alphaLcParenR"/>
            </a:pPr>
            <a:r>
              <a:rPr lang="pt-BR" sz="1200" kern="1200" noProof="0" dirty="0">
                <a:solidFill>
                  <a:schemeClr val="tx1"/>
                </a:solidFill>
                <a:effectLst/>
                <a:latin typeface="+mn-lt"/>
                <a:ea typeface="+mn-ea"/>
                <a:cs typeface="+mn-cs"/>
              </a:rPr>
              <a:t>por meio de ofertas customizadas e direcionadas, criadas por você, e</a:t>
            </a:r>
          </a:p>
          <a:p>
            <a:pPr marL="685800" lvl="1" indent="-228600">
              <a:buAutoNum type="alphaLcParenR"/>
            </a:pPr>
            <a:endParaRPr lang="pt-BR" sz="1200" kern="1200" noProof="0" dirty="0">
              <a:solidFill>
                <a:schemeClr val="tx1"/>
              </a:solidFill>
              <a:effectLst/>
              <a:latin typeface="+mn-lt"/>
              <a:ea typeface="+mn-ea"/>
              <a:cs typeface="+mn-cs"/>
            </a:endParaRPr>
          </a:p>
          <a:p>
            <a:pPr lvl="0"/>
            <a:r>
              <a:rPr lang="pt-BR" sz="1200" b="0" kern="1200" noProof="0" dirty="0">
                <a:solidFill>
                  <a:schemeClr val="tx1"/>
                </a:solidFill>
                <a:effectLst/>
                <a:latin typeface="+mn-lt"/>
                <a:ea typeface="+mn-ea"/>
                <a:cs typeface="+mn-cs"/>
              </a:rPr>
              <a:t>3. Mais lucros</a:t>
            </a:r>
          </a:p>
          <a:p>
            <a:pPr marL="685800" lvl="1" indent="-228600">
              <a:buAutoNum type="alphaLcParenR"/>
            </a:pPr>
            <a:r>
              <a:rPr lang="pt-BR" sz="1200" kern="1200" noProof="0" dirty="0">
                <a:solidFill>
                  <a:schemeClr val="tx1"/>
                </a:solidFill>
                <a:effectLst/>
                <a:latin typeface="+mn-lt"/>
                <a:ea typeface="+mn-ea"/>
                <a:cs typeface="+mn-cs"/>
              </a:rPr>
              <a:t>através dos pontos mencionados acima, e</a:t>
            </a:r>
          </a:p>
          <a:p>
            <a:pPr marL="685800" lvl="1" indent="-228600">
              <a:buAutoNum type="alphaLcParenR"/>
            </a:pPr>
            <a:r>
              <a:rPr lang="pt-BR" sz="1200" kern="1200" noProof="0" dirty="0">
                <a:solidFill>
                  <a:schemeClr val="tx1"/>
                </a:solidFill>
                <a:effectLst/>
                <a:latin typeface="+mn-lt"/>
                <a:ea typeface="+mn-ea"/>
                <a:cs typeface="+mn-cs"/>
              </a:rPr>
              <a:t>lucrando com as compras feitas por seus clientes em outras empresas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C708C-9AAF-4539-A802-167AB651869F}" type="slidenum">
              <a:rPr kumimoji="0" lang="de-A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A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633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800" b="1" kern="1200" noProof="0" dirty="0">
                <a:solidFill>
                  <a:schemeClr val="tx1"/>
                </a:solidFill>
                <a:effectLst/>
                <a:latin typeface="+mn-lt"/>
                <a:ea typeface="+mn-ea"/>
                <a:cs typeface="+mn-cs"/>
              </a:rPr>
              <a:t>1. Concorrência de competidores de baixo custo:</a:t>
            </a:r>
          </a:p>
          <a:p>
            <a:r>
              <a:rPr lang="pt-BR" sz="900" kern="1200" noProof="0" dirty="0">
                <a:solidFill>
                  <a:schemeClr val="tx1"/>
                </a:solidFill>
                <a:effectLst/>
                <a:latin typeface="+mn-lt"/>
                <a:ea typeface="+mn-ea"/>
                <a:cs typeface="+mn-cs"/>
              </a:rPr>
              <a:t>Não importa quanto dinheiro as pessoas ganhem, se puderem economizar alguns centavos em algum lugar, elas irão fazê-lo.</a:t>
            </a:r>
          </a:p>
          <a:p>
            <a:endParaRPr lang="pt-BR" sz="800" kern="1200" noProof="0" dirty="0">
              <a:solidFill>
                <a:schemeClr val="tx1"/>
              </a:solidFill>
              <a:effectLst/>
              <a:latin typeface="+mn-lt"/>
              <a:ea typeface="+mn-ea"/>
              <a:cs typeface="+mn-cs"/>
            </a:endParaRPr>
          </a:p>
          <a:p>
            <a:r>
              <a:rPr lang="pt-BR" sz="800" b="1" kern="1200" noProof="0" dirty="0">
                <a:solidFill>
                  <a:schemeClr val="tx1"/>
                </a:solidFill>
                <a:effectLst/>
                <a:latin typeface="+mn-lt"/>
                <a:ea typeface="+mn-ea"/>
                <a:cs typeface="+mn-cs"/>
              </a:rPr>
              <a:t>2. Lojas online:</a:t>
            </a:r>
          </a:p>
          <a:p>
            <a:r>
              <a:rPr lang="pt-BR" sz="900" kern="1200" noProof="0" dirty="0">
                <a:solidFill>
                  <a:schemeClr val="tx1"/>
                </a:solidFill>
                <a:effectLst/>
                <a:latin typeface="+mn-lt"/>
                <a:ea typeface="+mn-ea"/>
                <a:cs typeface="+mn-cs"/>
              </a:rPr>
              <a:t>Não importa os produtos que procuro ... Posso pedir quase tudo 24 horas por dia, 7 dias por semana - no conforto do meu sofá ou em qualquer lugar por meio de um aplicativo. E tudo será entregue diretamente na minha casa!</a:t>
            </a:r>
          </a:p>
          <a:p>
            <a:r>
              <a:rPr lang="pt-BR" sz="900" kern="1200" noProof="0" dirty="0">
                <a:solidFill>
                  <a:schemeClr val="tx1"/>
                </a:solidFill>
                <a:effectLst/>
                <a:latin typeface="+mn-lt"/>
                <a:ea typeface="+mn-ea"/>
                <a:cs typeface="+mn-cs"/>
              </a:rPr>
              <a:t>E a maioria das </a:t>
            </a:r>
            <a:r>
              <a:rPr lang="pt-BR" sz="900" kern="1200" noProof="0" dirty="0" err="1">
                <a:solidFill>
                  <a:schemeClr val="tx1"/>
                </a:solidFill>
                <a:effectLst/>
                <a:latin typeface="+mn-lt"/>
                <a:ea typeface="+mn-ea"/>
                <a:cs typeface="+mn-cs"/>
              </a:rPr>
              <a:t>PMEs</a:t>
            </a:r>
            <a:r>
              <a:rPr lang="pt-BR" sz="900" kern="1200" noProof="0" dirty="0">
                <a:solidFill>
                  <a:schemeClr val="tx1"/>
                </a:solidFill>
                <a:effectLst/>
                <a:latin typeface="+mn-lt"/>
                <a:ea typeface="+mn-ea"/>
                <a:cs typeface="+mn-cs"/>
              </a:rPr>
              <a:t> não tem loja online.</a:t>
            </a:r>
          </a:p>
          <a:p>
            <a:endParaRPr lang="pt-BR" sz="800" kern="1200" noProof="0" dirty="0">
              <a:solidFill>
                <a:schemeClr val="tx1"/>
              </a:solidFill>
              <a:effectLst/>
              <a:latin typeface="+mn-lt"/>
              <a:ea typeface="+mn-ea"/>
              <a:cs typeface="+mn-cs"/>
            </a:endParaRPr>
          </a:p>
          <a:p>
            <a:r>
              <a:rPr lang="pt-BR" sz="800" b="1" kern="1200" noProof="0" dirty="0">
                <a:solidFill>
                  <a:schemeClr val="tx1"/>
                </a:solidFill>
                <a:effectLst/>
                <a:latin typeface="+mn-lt"/>
                <a:ea typeface="+mn-ea"/>
                <a:cs typeface="+mn-cs"/>
              </a:rPr>
              <a:t>3. Pressão por custos:</a:t>
            </a:r>
          </a:p>
          <a:p>
            <a:r>
              <a:rPr lang="pt-BR" sz="900" kern="1200" noProof="0" dirty="0">
                <a:solidFill>
                  <a:schemeClr val="tx1"/>
                </a:solidFill>
                <a:effectLst/>
                <a:latin typeface="+mn-lt"/>
                <a:ea typeface="+mn-ea"/>
                <a:cs typeface="+mn-cs"/>
              </a:rPr>
              <a:t>O aluguel, energia, salários e outros custos adicionais estão aumentando constantemente!</a:t>
            </a:r>
          </a:p>
          <a:p>
            <a:endParaRPr lang="pt-BR" sz="800" kern="1200" noProof="0" dirty="0">
              <a:solidFill>
                <a:schemeClr val="tx1"/>
              </a:solidFill>
              <a:effectLst/>
              <a:latin typeface="+mn-lt"/>
              <a:ea typeface="+mn-ea"/>
              <a:cs typeface="+mn-cs"/>
            </a:endParaRPr>
          </a:p>
          <a:p>
            <a:r>
              <a:rPr lang="pt-BR" sz="800" b="1" kern="1200" noProof="0" dirty="0">
                <a:solidFill>
                  <a:schemeClr val="tx1"/>
                </a:solidFill>
                <a:effectLst/>
                <a:latin typeface="+mn-lt"/>
                <a:ea typeface="+mn-ea"/>
                <a:cs typeface="+mn-cs"/>
              </a:rPr>
              <a:t>4. Transparência total de mercado:</a:t>
            </a:r>
          </a:p>
          <a:p>
            <a:r>
              <a:rPr lang="pt-BR" sz="900" kern="1200" noProof="0" dirty="0">
                <a:solidFill>
                  <a:schemeClr val="tx1"/>
                </a:solidFill>
                <a:effectLst/>
                <a:latin typeface="+mn-lt"/>
                <a:ea typeface="+mn-ea"/>
                <a:cs typeface="+mn-cs"/>
              </a:rPr>
              <a:t>Estou em algum lugar na região, procurando uma padaria.</a:t>
            </a:r>
          </a:p>
          <a:p>
            <a:r>
              <a:rPr lang="pt-BR" sz="900" kern="1200" noProof="0" dirty="0">
                <a:solidFill>
                  <a:schemeClr val="tx1"/>
                </a:solidFill>
                <a:effectLst/>
                <a:latin typeface="+mn-lt"/>
                <a:ea typeface="+mn-ea"/>
                <a:cs typeface="+mn-cs"/>
              </a:rPr>
              <a:t>Eu dou uma olhada no Google Maps. Onde fica a padaria mais próxima?</a:t>
            </a:r>
          </a:p>
          <a:p>
            <a:r>
              <a:rPr lang="pt-BR" sz="900" kern="1200" noProof="0" dirty="0">
                <a:solidFill>
                  <a:schemeClr val="tx1"/>
                </a:solidFill>
                <a:effectLst/>
                <a:latin typeface="+mn-lt"/>
                <a:ea typeface="+mn-ea"/>
                <a:cs typeface="+mn-cs"/>
              </a:rPr>
              <a:t>Às vezes, também há classificações, comentários de clientes ou até mesmo comparações de preços.</a:t>
            </a:r>
          </a:p>
          <a:p>
            <a:r>
              <a:rPr lang="pt-BR" sz="900" kern="1200" noProof="0" dirty="0">
                <a:solidFill>
                  <a:schemeClr val="tx1"/>
                </a:solidFill>
                <a:effectLst/>
                <a:latin typeface="+mn-lt"/>
                <a:ea typeface="+mn-ea"/>
                <a:cs typeface="+mn-cs"/>
              </a:rPr>
              <a:t>Tudo é transparente! Preços, avaliações ... que o colocam sob pressão adicional.</a:t>
            </a:r>
          </a:p>
          <a:p>
            <a:endParaRPr lang="pt-BR" sz="900" kern="1200" noProof="0" dirty="0">
              <a:solidFill>
                <a:schemeClr val="tx1"/>
              </a:solidFill>
              <a:effectLst/>
              <a:latin typeface="+mn-lt"/>
              <a:ea typeface="+mn-ea"/>
              <a:cs typeface="+mn-cs"/>
            </a:endParaRPr>
          </a:p>
          <a:p>
            <a:r>
              <a:rPr lang="pt-BR" sz="900" kern="1200" noProof="0" dirty="0">
                <a:solidFill>
                  <a:schemeClr val="tx1"/>
                </a:solidFill>
                <a:effectLst/>
                <a:latin typeface="+mn-lt"/>
                <a:ea typeface="+mn-ea"/>
                <a:cs typeface="+mn-cs"/>
              </a:rPr>
              <a:t>e</a:t>
            </a:r>
            <a:r>
              <a:rPr lang="pt-BR" sz="800" kern="1200" noProof="0" dirty="0">
                <a:solidFill>
                  <a:schemeClr val="tx1"/>
                </a:solidFill>
                <a:effectLst/>
                <a:latin typeface="+mn-lt"/>
                <a:ea typeface="+mn-ea"/>
                <a:cs typeface="+mn-cs"/>
              </a:rPr>
              <a:t> </a:t>
            </a:r>
          </a:p>
          <a:p>
            <a:endParaRPr lang="pt-BR" sz="800" b="0" kern="1200" noProof="0" dirty="0">
              <a:solidFill>
                <a:schemeClr val="tx1"/>
              </a:solidFill>
              <a:effectLst/>
              <a:latin typeface="+mn-lt"/>
              <a:ea typeface="+mn-ea"/>
              <a:cs typeface="+mn-cs"/>
            </a:endParaRPr>
          </a:p>
          <a:p>
            <a:r>
              <a:rPr lang="pt-BR" sz="900" b="1" kern="1200" noProof="0" dirty="0">
                <a:solidFill>
                  <a:schemeClr val="tx1"/>
                </a:solidFill>
                <a:effectLst/>
                <a:latin typeface="+mn-lt"/>
                <a:ea typeface="+mn-ea"/>
                <a:cs typeface="+mn-cs"/>
              </a:rPr>
              <a:t>5. Regulamentações e requisitos governamentais</a:t>
            </a:r>
          </a:p>
          <a:p>
            <a:r>
              <a:rPr lang="pt-BR" sz="900" kern="1200" noProof="0" dirty="0">
                <a:solidFill>
                  <a:schemeClr val="tx1"/>
                </a:solidFill>
                <a:effectLst/>
                <a:latin typeface="+mn-lt"/>
                <a:ea typeface="+mn-ea"/>
                <a:cs typeface="+mn-cs"/>
              </a:rPr>
              <a:t>Muitos empresários não têm mais tempo para se concentrar em inovações ou no aumento das vendas porque têm cada vez mais tarefas administrativas para cuidar. Quase todos os dias há novas regulamentações que eles devem cumprir.</a:t>
            </a:r>
            <a:endParaRPr lang="pt-BR" sz="800" kern="1200" noProof="0" dirty="0">
              <a:solidFill>
                <a:schemeClr val="tx1"/>
              </a:solidFill>
              <a:effectLst/>
              <a:latin typeface="+mn-lt"/>
              <a:ea typeface="+mn-ea"/>
              <a:cs typeface="+mn-cs"/>
            </a:endParaRPr>
          </a:p>
          <a:p>
            <a:endParaRPr lang="pt-BR" sz="900" kern="1200" noProof="0" dirty="0">
              <a:solidFill>
                <a:schemeClr val="tx1"/>
              </a:solidFill>
              <a:effectLst/>
              <a:latin typeface="+mn-lt"/>
              <a:ea typeface="+mn-ea"/>
              <a:cs typeface="+mn-cs"/>
            </a:endParaRPr>
          </a:p>
          <a:p>
            <a:endParaRPr lang="pt-BR" sz="900" kern="1200" noProof="0" dirty="0">
              <a:solidFill>
                <a:schemeClr val="tx1"/>
              </a:solidFill>
              <a:effectLst/>
              <a:latin typeface="+mn-lt"/>
              <a:ea typeface="+mn-ea"/>
              <a:cs typeface="+mn-cs"/>
            </a:endParaRPr>
          </a:p>
          <a:p>
            <a:endParaRPr lang="de-AT" sz="105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C708C-9AAF-4539-A802-167AB651869F}" type="slidenum">
              <a:rPr kumimoji="0" lang="de-A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A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2874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noProof="0" dirty="0">
                <a:solidFill>
                  <a:schemeClr val="tx1"/>
                </a:solidFill>
                <a:effectLst/>
                <a:latin typeface="+mn-lt"/>
                <a:ea typeface="+mn-ea"/>
                <a:cs typeface="+mn-cs"/>
              </a:rPr>
              <a:t>As abordagens mais comuns para evitar essas ameaças:</a:t>
            </a:r>
          </a:p>
          <a:p>
            <a:endParaRPr lang="pt-BR" sz="1200" kern="1200" noProof="0" dirty="0">
              <a:solidFill>
                <a:schemeClr val="tx1"/>
              </a:solidFill>
              <a:effectLst/>
              <a:latin typeface="+mn-lt"/>
              <a:ea typeface="+mn-ea"/>
              <a:cs typeface="+mn-cs"/>
            </a:endParaRPr>
          </a:p>
          <a:p>
            <a:r>
              <a:rPr lang="pt-BR" sz="1200" b="1" kern="1200" noProof="0" dirty="0">
                <a:solidFill>
                  <a:schemeClr val="tx1"/>
                </a:solidFill>
                <a:effectLst/>
                <a:latin typeface="+mn-lt"/>
                <a:ea typeface="+mn-ea"/>
                <a:cs typeface="+mn-cs"/>
              </a:rPr>
              <a:t>Você baixa (também) os preços!</a:t>
            </a:r>
          </a:p>
          <a:p>
            <a:r>
              <a:rPr lang="pt-BR" sz="1200" kern="1200" noProof="0" dirty="0">
                <a:solidFill>
                  <a:schemeClr val="tx1"/>
                </a:solidFill>
                <a:effectLst/>
                <a:latin typeface="+mn-lt"/>
                <a:ea typeface="+mn-ea"/>
                <a:cs typeface="+mn-cs"/>
              </a:rPr>
              <a:t>Isso pode levar a um ciclo vicioso... uma espécie de infinito, não muito imaginativo ... que pode ser muito perigoso também.</a:t>
            </a:r>
          </a:p>
          <a:p>
            <a:endParaRPr lang="pt-BR" sz="1200" kern="1200" noProof="0" dirty="0">
              <a:solidFill>
                <a:schemeClr val="tx1"/>
              </a:solidFill>
              <a:effectLst/>
              <a:latin typeface="+mn-lt"/>
              <a:ea typeface="+mn-ea"/>
              <a:cs typeface="+mn-cs"/>
            </a:endParaRPr>
          </a:p>
          <a:p>
            <a:r>
              <a:rPr lang="pt-BR" sz="1200" b="1" kern="1200" noProof="0" dirty="0">
                <a:solidFill>
                  <a:schemeClr val="tx1"/>
                </a:solidFill>
                <a:effectLst/>
                <a:latin typeface="+mn-lt"/>
                <a:ea typeface="+mn-ea"/>
                <a:cs typeface="+mn-cs"/>
              </a:rPr>
              <a:t>Eu aumento meus investimentos em publicidade!</a:t>
            </a:r>
          </a:p>
          <a:p>
            <a:r>
              <a:rPr lang="pt-BR" sz="1200" kern="1200" noProof="0" dirty="0">
                <a:solidFill>
                  <a:schemeClr val="tx1"/>
                </a:solidFill>
                <a:effectLst/>
                <a:latin typeface="+mn-lt"/>
                <a:ea typeface="+mn-ea"/>
                <a:cs typeface="+mn-cs"/>
              </a:rPr>
              <a:t>Mas onde eu anuncio?</a:t>
            </a:r>
          </a:p>
          <a:p>
            <a:r>
              <a:rPr lang="pt-BR" sz="1200" kern="1200" noProof="0" dirty="0">
                <a:solidFill>
                  <a:schemeClr val="tx1"/>
                </a:solidFill>
                <a:effectLst/>
                <a:latin typeface="+mn-lt"/>
                <a:ea typeface="+mn-ea"/>
                <a:cs typeface="+mn-cs"/>
              </a:rPr>
              <a:t>Mídias sociais?</a:t>
            </a:r>
          </a:p>
          <a:p>
            <a:r>
              <a:rPr lang="pt-BR" sz="1200" kern="1200" noProof="0" dirty="0">
                <a:solidFill>
                  <a:schemeClr val="tx1"/>
                </a:solidFill>
                <a:effectLst/>
                <a:latin typeface="+mn-lt"/>
                <a:ea typeface="+mn-ea"/>
                <a:cs typeface="+mn-cs"/>
              </a:rPr>
              <a:t>Propaganda clássica, de alguma forma envio pessoas para distribuir folhetos?!</a:t>
            </a:r>
          </a:p>
          <a:p>
            <a:r>
              <a:rPr lang="pt-BR" sz="1200" kern="1200" noProof="0" dirty="0">
                <a:solidFill>
                  <a:schemeClr val="tx1"/>
                </a:solidFill>
                <a:effectLst/>
                <a:latin typeface="+mn-lt"/>
                <a:ea typeface="+mn-ea"/>
                <a:cs typeface="+mn-cs"/>
              </a:rPr>
              <a:t>Ou devo usar anúncios em jornais, cupons, etc.?</a:t>
            </a:r>
          </a:p>
          <a:p>
            <a:endParaRPr lang="pt-BR" sz="1200" kern="1200" noProof="0" dirty="0">
              <a:solidFill>
                <a:schemeClr val="tx1"/>
              </a:solidFill>
              <a:effectLst/>
              <a:latin typeface="+mn-lt"/>
              <a:ea typeface="+mn-ea"/>
              <a:cs typeface="+mn-cs"/>
            </a:endParaRPr>
          </a:p>
          <a:p>
            <a:r>
              <a:rPr lang="pt-BR" sz="1200" b="1" kern="1200" noProof="0" dirty="0">
                <a:solidFill>
                  <a:schemeClr val="tx1"/>
                </a:solidFill>
                <a:effectLst/>
                <a:latin typeface="+mn-lt"/>
                <a:ea typeface="+mn-ea"/>
                <a:cs typeface="+mn-cs"/>
              </a:rPr>
              <a:t>Vá para a ofensiva e expanda!</a:t>
            </a:r>
          </a:p>
          <a:p>
            <a:r>
              <a:rPr lang="pt-BR" sz="1200" kern="1200" noProof="0" dirty="0">
                <a:solidFill>
                  <a:schemeClr val="tx1"/>
                </a:solidFill>
                <a:effectLst/>
                <a:latin typeface="+mn-lt"/>
                <a:ea typeface="+mn-ea"/>
                <a:cs typeface="+mn-cs"/>
              </a:rPr>
              <a:t>Devo me tornar maior! É a tentativa de me beneficiar de possíveis ganhos de escala...</a:t>
            </a:r>
          </a:p>
          <a:p>
            <a:endParaRPr lang="pt-BR" sz="1200" kern="1200" noProof="0" dirty="0">
              <a:solidFill>
                <a:schemeClr val="tx1"/>
              </a:solidFill>
              <a:effectLst/>
              <a:latin typeface="+mn-lt"/>
              <a:ea typeface="+mn-ea"/>
              <a:cs typeface="+mn-cs"/>
            </a:endParaRPr>
          </a:p>
          <a:p>
            <a:r>
              <a:rPr lang="pt-BR" sz="1200" b="1" kern="1200" noProof="0" dirty="0">
                <a:solidFill>
                  <a:schemeClr val="tx1"/>
                </a:solidFill>
                <a:effectLst/>
                <a:latin typeface="+mn-lt"/>
                <a:ea typeface="+mn-ea"/>
                <a:cs typeface="+mn-cs"/>
              </a:rPr>
              <a:t>Ou eu corto o máximo possível!</a:t>
            </a:r>
            <a:endParaRPr lang="pt-BR" sz="1200" kern="1200" noProof="0" dirty="0">
              <a:solidFill>
                <a:schemeClr val="tx1"/>
              </a:solidFill>
              <a:effectLst/>
              <a:latin typeface="+mn-lt"/>
              <a:ea typeface="+mn-ea"/>
              <a:cs typeface="+mn-cs"/>
            </a:endParaRPr>
          </a:p>
          <a:p>
            <a:r>
              <a:rPr lang="pt-BR" sz="1200" kern="1200" noProof="0" dirty="0">
                <a:solidFill>
                  <a:schemeClr val="tx1"/>
                </a:solidFill>
                <a:effectLst/>
                <a:latin typeface="+mn-lt"/>
                <a:ea typeface="+mn-ea"/>
                <a:cs typeface="+mn-cs"/>
              </a:rPr>
              <a:t>Economia de pessoal: contratar funcionários com salário mínimo, que não entendem do negócio.</a:t>
            </a:r>
          </a:p>
          <a:p>
            <a:r>
              <a:rPr lang="pt-BR" sz="1200" kern="1200" noProof="0" dirty="0">
                <a:solidFill>
                  <a:schemeClr val="tx1"/>
                </a:solidFill>
                <a:effectLst/>
                <a:latin typeface="+mn-lt"/>
                <a:ea typeface="+mn-ea"/>
                <a:cs typeface="+mn-cs"/>
              </a:rPr>
              <a:t>A partir de agora as sacolas de compras só serão entregues sob demanda. Eu reduzo os custos!</a:t>
            </a:r>
          </a:p>
          <a:p>
            <a:r>
              <a:rPr lang="pt-BR" sz="1200" kern="1200" noProof="0" dirty="0">
                <a:solidFill>
                  <a:schemeClr val="tx1"/>
                </a:solidFill>
                <a:effectLst/>
                <a:latin typeface="+mn-lt"/>
                <a:ea typeface="+mn-ea"/>
                <a:cs typeface="+mn-cs"/>
              </a:rPr>
              <a:t>O que falamos acima pode levar a uma maior ameaça à existência da sua empresa, pois as essas ações não são meios eficazes para os pequenos negócios!</a:t>
            </a:r>
          </a:p>
          <a:p>
            <a:endParaRPr lang="pt-BR" sz="120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noProof="0" dirty="0">
                <a:solidFill>
                  <a:schemeClr val="tx1"/>
                </a:solidFill>
                <a:effectLst/>
                <a:latin typeface="+mn-lt"/>
                <a:ea typeface="+mn-ea"/>
                <a:cs typeface="+mn-cs"/>
              </a:rPr>
              <a:t>Porém, acredito firmemente que existem alternativas que vão “além do preço” e que podem lhe destacar claramente versus outras empresas!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C708C-9AAF-4539-A802-167AB651869F}" type="slidenum">
              <a:rPr kumimoji="0" lang="de-A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A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3993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noProof="0" dirty="0">
                <a:solidFill>
                  <a:schemeClr val="tx1"/>
                </a:solidFill>
                <a:effectLst/>
                <a:latin typeface="+mn-lt"/>
                <a:ea typeface="+mn-ea"/>
                <a:cs typeface="+mn-cs"/>
              </a:rPr>
              <a:t>Porque ao contrário do provedor na rede ... ao contrário da "grande empresa SA", você 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noProof="0" dirty="0">
              <a:solidFill>
                <a:schemeClr val="tx1"/>
              </a:solidFill>
              <a:effectLst/>
              <a:latin typeface="+mn-lt"/>
              <a:ea typeface="+mn-ea"/>
              <a:cs typeface="+mn-cs"/>
            </a:endParaRPr>
          </a:p>
          <a:p>
            <a:r>
              <a:rPr lang="pt-BR" sz="1200" kern="1200" noProof="0" dirty="0">
                <a:solidFill>
                  <a:schemeClr val="tx1"/>
                </a:solidFill>
                <a:effectLst/>
                <a:latin typeface="+mn-lt"/>
                <a:ea typeface="+mn-ea"/>
                <a:cs typeface="+mn-cs"/>
              </a:rPr>
              <a:t>o </a:t>
            </a:r>
            <a:r>
              <a:rPr lang="pt-BR" sz="1200" b="1" kern="1200" noProof="0" dirty="0">
                <a:solidFill>
                  <a:schemeClr val="tx1"/>
                </a:solidFill>
                <a:effectLst/>
                <a:latin typeface="+mn-lt"/>
                <a:ea typeface="+mn-ea"/>
                <a:cs typeface="+mn-cs"/>
              </a:rPr>
              <a:t>contato pessoal com seus clientes!</a:t>
            </a:r>
            <a:endParaRPr lang="pt-BR" sz="1200" kern="1200" noProof="0" dirty="0">
              <a:solidFill>
                <a:schemeClr val="tx1"/>
              </a:solidFill>
              <a:effectLst/>
              <a:latin typeface="+mn-lt"/>
              <a:ea typeface="+mn-ea"/>
              <a:cs typeface="+mn-cs"/>
            </a:endParaRPr>
          </a:p>
          <a:p>
            <a:r>
              <a:rPr lang="pt-BR" sz="1200" kern="1200" noProof="0" dirty="0">
                <a:solidFill>
                  <a:schemeClr val="tx1"/>
                </a:solidFill>
                <a:effectLst/>
                <a:latin typeface="+mn-lt"/>
                <a:ea typeface="+mn-ea"/>
                <a:cs typeface="+mn-cs"/>
              </a:rPr>
              <a:t>Devido à </a:t>
            </a:r>
            <a:r>
              <a:rPr lang="pt-BR" sz="1200" b="1" kern="1200" noProof="0" dirty="0">
                <a:solidFill>
                  <a:schemeClr val="tx1"/>
                </a:solidFill>
                <a:effectLst/>
                <a:latin typeface="+mn-lt"/>
                <a:ea typeface="+mn-ea"/>
                <a:cs typeface="+mn-cs"/>
              </a:rPr>
              <a:t>sua proximidade com seus clientes</a:t>
            </a:r>
            <a:r>
              <a:rPr lang="pt-BR" sz="1200" kern="1200" noProof="0" dirty="0">
                <a:solidFill>
                  <a:schemeClr val="tx1"/>
                </a:solidFill>
                <a:effectLst/>
                <a:latin typeface="+mn-lt"/>
                <a:ea typeface="+mn-ea"/>
                <a:cs typeface="+mn-cs"/>
              </a:rPr>
              <a:t>, você está lidando com as mesmas situações diárias, por exemplo:</a:t>
            </a:r>
          </a:p>
          <a:p>
            <a:r>
              <a:rPr lang="pt-BR" sz="1200" kern="1200" noProof="0" dirty="0">
                <a:solidFill>
                  <a:schemeClr val="tx1"/>
                </a:solidFill>
                <a:effectLst/>
                <a:latin typeface="+mn-lt"/>
                <a:ea typeface="+mn-ea"/>
                <a:cs typeface="+mn-cs"/>
              </a:rPr>
              <a:t>Um canteiro de obras lá na frente, ninguém passa! Eu precisava de mais 10 minutos esta manhã. E quanto a você?</a:t>
            </a:r>
          </a:p>
          <a:p>
            <a:endParaRPr lang="pt-BR" sz="1200" kern="1200" noProof="0" dirty="0">
              <a:solidFill>
                <a:schemeClr val="tx1"/>
              </a:solidFill>
              <a:effectLst/>
              <a:latin typeface="+mn-lt"/>
              <a:ea typeface="+mn-ea"/>
              <a:cs typeface="+mn-cs"/>
            </a:endParaRPr>
          </a:p>
          <a:p>
            <a:r>
              <a:rPr lang="pt-BR" sz="1200" b="0" kern="1200" noProof="0" dirty="0">
                <a:solidFill>
                  <a:schemeClr val="tx1"/>
                </a:solidFill>
                <a:effectLst/>
                <a:latin typeface="+mn-lt"/>
                <a:ea typeface="+mn-ea"/>
                <a:cs typeface="+mn-cs"/>
              </a:rPr>
              <a:t>o </a:t>
            </a:r>
            <a:r>
              <a:rPr lang="pt-BR" sz="1200" b="1" kern="1200" noProof="0" dirty="0">
                <a:solidFill>
                  <a:schemeClr val="tx1"/>
                </a:solidFill>
                <a:effectLst/>
                <a:latin typeface="+mn-lt"/>
                <a:ea typeface="+mn-ea"/>
                <a:cs typeface="+mn-cs"/>
              </a:rPr>
              <a:t>atendimento amigável</a:t>
            </a:r>
            <a:endParaRPr lang="pt-BR" sz="1200" kern="1200" noProof="0" dirty="0">
              <a:solidFill>
                <a:schemeClr val="tx1"/>
              </a:solidFill>
              <a:effectLst/>
              <a:latin typeface="+mn-lt"/>
              <a:ea typeface="+mn-ea"/>
              <a:cs typeface="+mn-cs"/>
            </a:endParaRPr>
          </a:p>
          <a:p>
            <a:endParaRPr lang="pt-BR" sz="1200" kern="1200" noProof="0" dirty="0">
              <a:solidFill>
                <a:schemeClr val="tx1"/>
              </a:solidFill>
              <a:effectLst/>
              <a:latin typeface="+mn-lt"/>
              <a:ea typeface="+mn-ea"/>
              <a:cs typeface="+mn-cs"/>
            </a:endParaRPr>
          </a:p>
          <a:p>
            <a:r>
              <a:rPr lang="pt-BR" sz="1200" kern="1200" noProof="0" dirty="0">
                <a:solidFill>
                  <a:schemeClr val="tx1"/>
                </a:solidFill>
                <a:effectLst/>
                <a:latin typeface="+mn-lt"/>
                <a:ea typeface="+mn-ea"/>
                <a:cs typeface="+mn-cs"/>
              </a:rPr>
              <a:t>e claro,</a:t>
            </a:r>
          </a:p>
          <a:p>
            <a:endParaRPr lang="pt-BR" sz="1200" kern="1200" noProof="0" dirty="0">
              <a:solidFill>
                <a:schemeClr val="tx1"/>
              </a:solidFill>
              <a:effectLst/>
              <a:latin typeface="+mn-lt"/>
              <a:ea typeface="+mn-ea"/>
              <a:cs typeface="+mn-cs"/>
            </a:endParaRPr>
          </a:p>
          <a:p>
            <a:r>
              <a:rPr lang="pt-BR" sz="1200" b="0" kern="1200" noProof="0" dirty="0">
                <a:solidFill>
                  <a:schemeClr val="tx1"/>
                </a:solidFill>
                <a:effectLst/>
                <a:latin typeface="+mn-lt"/>
                <a:ea typeface="+mn-ea"/>
                <a:cs typeface="+mn-cs"/>
              </a:rPr>
              <a:t>a</a:t>
            </a:r>
            <a:r>
              <a:rPr lang="pt-BR" sz="1200" b="1" kern="1200" noProof="0" dirty="0">
                <a:solidFill>
                  <a:schemeClr val="tx1"/>
                </a:solidFill>
                <a:effectLst/>
                <a:latin typeface="+mn-lt"/>
                <a:ea typeface="+mn-ea"/>
                <a:cs typeface="+mn-cs"/>
              </a:rPr>
              <a:t> boa recomendação</a:t>
            </a:r>
            <a:r>
              <a:rPr lang="pt-BR" sz="1200" kern="1200" noProof="0" dirty="0">
                <a:solidFill>
                  <a:schemeClr val="tx1"/>
                </a:solidFill>
                <a:effectLst/>
                <a:latin typeface="+mn-lt"/>
                <a:ea typeface="+mn-ea"/>
                <a:cs typeface="+mn-cs"/>
              </a:rPr>
              <a:t>:</a:t>
            </a:r>
          </a:p>
          <a:p>
            <a:endParaRPr lang="pt-BR" sz="1200" kern="1200" noProof="0" dirty="0">
              <a:solidFill>
                <a:schemeClr val="tx1"/>
              </a:solidFill>
              <a:effectLst/>
              <a:latin typeface="+mn-lt"/>
              <a:ea typeface="+mn-ea"/>
              <a:cs typeface="+mn-cs"/>
            </a:endParaRPr>
          </a:p>
          <a:p>
            <a:r>
              <a:rPr lang="pt-BR" sz="1200" kern="1200" noProof="0" dirty="0">
                <a:solidFill>
                  <a:schemeClr val="tx1"/>
                </a:solidFill>
                <a:effectLst/>
                <a:latin typeface="+mn-lt"/>
                <a:ea typeface="+mn-ea"/>
                <a:cs typeface="+mn-cs"/>
              </a:rPr>
              <a:t>Este deve ser um dos seus pontos de venda mais fortes!</a:t>
            </a:r>
          </a:p>
          <a:p>
            <a:r>
              <a:rPr lang="pt-BR" sz="1200" kern="1200" noProof="0" dirty="0">
                <a:solidFill>
                  <a:schemeClr val="tx1"/>
                </a:solidFill>
                <a:effectLst/>
                <a:latin typeface="+mn-lt"/>
                <a:ea typeface="+mn-ea"/>
                <a:cs typeface="+mn-cs"/>
              </a:rPr>
              <a:t>Se eu comprar meus pãezinhos no hipermercado, não há um padeiro lá que possa responder às minhas perguntas sobre o produto.</a:t>
            </a:r>
          </a:p>
          <a:p>
            <a:r>
              <a:rPr lang="pt-BR" sz="1200" kern="1200" noProof="0" dirty="0">
                <a:solidFill>
                  <a:schemeClr val="tx1"/>
                </a:solidFill>
                <a:effectLst/>
                <a:latin typeface="+mn-lt"/>
                <a:ea typeface="+mn-ea"/>
                <a:cs typeface="+mn-cs"/>
              </a:rPr>
              <a:t>Você pode comprar alguns pãezinhos baratos, mas obter recomendações sobre os ingredientes e o que você pode escolher como alternativa não é um serviço que estará disponível.</a:t>
            </a:r>
          </a:p>
          <a:p>
            <a:endParaRPr lang="pt-BR" sz="1200" kern="1200" noProof="0" dirty="0">
              <a:solidFill>
                <a:schemeClr val="tx1"/>
              </a:solidFill>
              <a:effectLst/>
              <a:latin typeface="+mn-lt"/>
              <a:ea typeface="+mn-ea"/>
              <a:cs typeface="+mn-cs"/>
            </a:endParaRPr>
          </a:p>
          <a:p>
            <a:r>
              <a:rPr lang="pt-BR" sz="1200" kern="1200" noProof="0" dirty="0">
                <a:solidFill>
                  <a:schemeClr val="tx1"/>
                </a:solidFill>
                <a:effectLst/>
                <a:latin typeface="+mn-lt"/>
                <a:ea typeface="+mn-ea"/>
                <a:cs typeface="+mn-cs"/>
              </a:rPr>
              <a:t>Você deve se lembrar de seus pontos fortes.</a:t>
            </a:r>
          </a:p>
          <a:p>
            <a:endParaRPr lang="pt-BR" sz="1200" kern="1200" noProof="0" dirty="0">
              <a:solidFill>
                <a:schemeClr val="tx1"/>
              </a:solidFill>
              <a:effectLst/>
              <a:latin typeface="+mn-lt"/>
              <a:ea typeface="+mn-ea"/>
              <a:cs typeface="+mn-cs"/>
            </a:endParaRPr>
          </a:p>
          <a:p>
            <a:r>
              <a:rPr lang="pt-BR" sz="1200" kern="1200" noProof="0" dirty="0">
                <a:solidFill>
                  <a:schemeClr val="tx1"/>
                </a:solidFill>
                <a:effectLst/>
                <a:latin typeface="+mn-lt"/>
                <a:ea typeface="+mn-ea"/>
                <a:cs typeface="+mn-cs"/>
              </a:rPr>
              <a:t>Essa é a base para um relacionamento duradouro e estável com o cliente!</a:t>
            </a:r>
          </a:p>
          <a:p>
            <a:r>
              <a:rPr lang="pt-BR" sz="1200" kern="1200" noProof="0" dirty="0">
                <a:solidFill>
                  <a:schemeClr val="tx1"/>
                </a:solidFill>
                <a:effectLst/>
                <a:latin typeface="+mn-lt"/>
                <a:ea typeface="+mn-ea"/>
                <a:cs typeface="+mn-cs"/>
              </a:rPr>
              <a:t>Porque ... os clientes estão mais exigentes hoje do que nunca!</a:t>
            </a:r>
          </a:p>
          <a:p>
            <a:endParaRPr lang="pt-BR" sz="1200" kern="1200" noProof="0" dirty="0">
              <a:solidFill>
                <a:schemeClr val="tx1"/>
              </a:solidFill>
              <a:effectLst/>
              <a:latin typeface="+mn-lt"/>
              <a:ea typeface="+mn-ea"/>
              <a:cs typeface="+mn-cs"/>
            </a:endParaRPr>
          </a:p>
          <a:p>
            <a:r>
              <a:rPr lang="pt-BR" sz="1200" b="1" kern="1200" noProof="0" dirty="0">
                <a:solidFill>
                  <a:schemeClr val="tx1"/>
                </a:solidFill>
                <a:effectLst/>
                <a:latin typeface="+mn-lt"/>
                <a:ea typeface="+mn-ea"/>
                <a:cs typeface="+mn-cs"/>
              </a:rPr>
              <a:t>E você pode combinar online com offline</a:t>
            </a:r>
            <a:endParaRPr lang="pt-BR" sz="1200" kern="1200" noProof="0" dirty="0">
              <a:solidFill>
                <a:schemeClr val="tx1"/>
              </a:solidFill>
              <a:effectLst/>
              <a:latin typeface="+mn-lt"/>
              <a:ea typeface="+mn-ea"/>
              <a:cs typeface="+mn-cs"/>
            </a:endParaRPr>
          </a:p>
          <a:p>
            <a:r>
              <a:rPr lang="pt-BR" sz="1200" kern="1200" noProof="0" dirty="0">
                <a:solidFill>
                  <a:schemeClr val="tx1"/>
                </a:solidFill>
                <a:effectLst/>
                <a:latin typeface="+mn-lt"/>
                <a:ea typeface="+mn-ea"/>
                <a:cs typeface="+mn-cs"/>
              </a:rPr>
              <a:t>Sem conhecimento adicional e sem ter que contratar mais funcionários para criar uma loja online para você que ninguém irá visitar de qualquer maneira.</a:t>
            </a:r>
          </a:p>
          <a:p>
            <a:r>
              <a:rPr lang="pt-BR" sz="1200" kern="1200" noProof="0" dirty="0">
                <a:solidFill>
                  <a:schemeClr val="tx1"/>
                </a:solidFill>
                <a:effectLst/>
                <a:latin typeface="+mn-lt"/>
                <a:ea typeface="+mn-ea"/>
                <a:cs typeface="+mn-cs"/>
              </a:rPr>
              <a:t>Muitos empreendedores criam seu próprio site ou loja na web que ninguém consegue encontrar, ou participam de </a:t>
            </a:r>
            <a:r>
              <a:rPr lang="pt-BR" sz="1200" kern="1200" noProof="0" dirty="0" err="1">
                <a:solidFill>
                  <a:schemeClr val="tx1"/>
                </a:solidFill>
                <a:effectLst/>
                <a:latin typeface="+mn-lt"/>
                <a:ea typeface="+mn-ea"/>
                <a:cs typeface="+mn-cs"/>
              </a:rPr>
              <a:t>marketplaces</a:t>
            </a:r>
            <a:r>
              <a:rPr lang="pt-BR" sz="1200" kern="1200" noProof="0" dirty="0">
                <a:solidFill>
                  <a:schemeClr val="tx1"/>
                </a:solidFill>
                <a:effectLst/>
                <a:latin typeface="+mn-lt"/>
                <a:ea typeface="+mn-ea"/>
                <a:cs typeface="+mn-cs"/>
              </a:rPr>
              <a:t> que recebem quase toda a sua margem como comissão.</a:t>
            </a:r>
          </a:p>
          <a:p>
            <a:r>
              <a:rPr lang="pt-BR" sz="1200" kern="1200" noProof="0" dirty="0">
                <a:solidFill>
                  <a:schemeClr val="tx1"/>
                </a:solidFill>
                <a:effectLst/>
                <a:latin typeface="+mn-lt"/>
                <a:ea typeface="+mn-ea"/>
                <a:cs typeface="+mn-cs"/>
              </a:rPr>
              <a:t>Eu também ofereço a você a oportunidade de promover suas ofertas online. E sem nenhum custo.</a:t>
            </a:r>
          </a:p>
          <a:p>
            <a:endParaRPr lang="de-AT"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C708C-9AAF-4539-A802-167AB651869F}" type="slidenum">
              <a:rPr kumimoji="0" lang="de-A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A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221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kern="1200" noProof="0" dirty="0">
                <a:solidFill>
                  <a:schemeClr val="tx1"/>
                </a:solidFill>
                <a:effectLst/>
                <a:latin typeface="+mn-lt"/>
                <a:ea typeface="+mn-ea"/>
                <a:cs typeface="+mn-cs"/>
              </a:rPr>
              <a:t>...e o que proponho a você, a chave para o sucesso do seu negócio a longo prazo é a “fidelização ativa de clientes”.</a:t>
            </a:r>
          </a:p>
          <a:p>
            <a:endParaRPr lang="pt-BR" sz="1200" kern="1200" noProof="0" dirty="0">
              <a:solidFill>
                <a:schemeClr val="tx1"/>
              </a:solidFill>
              <a:effectLst/>
              <a:latin typeface="+mn-lt"/>
              <a:ea typeface="+mn-ea"/>
              <a:cs typeface="+mn-cs"/>
            </a:endParaRPr>
          </a:p>
          <a:p>
            <a:r>
              <a:rPr lang="pt-BR" sz="1200" kern="1200" noProof="0" dirty="0">
                <a:solidFill>
                  <a:schemeClr val="tx1"/>
                </a:solidFill>
                <a:effectLst/>
                <a:latin typeface="+mn-lt"/>
                <a:ea typeface="+mn-ea"/>
                <a:cs typeface="+mn-cs"/>
              </a:rPr>
              <a:t>Ativa significa que nada acontece sozinho, mas estarei ativamente atrás de meu objetivo. Existem até três estudos científicos ou estatísticos que mostram como essas coisas realmente funcionam.</a:t>
            </a:r>
          </a:p>
          <a:p>
            <a:endParaRPr lang="pt-BR" sz="1200" kern="1200" noProof="0" dirty="0">
              <a:solidFill>
                <a:schemeClr val="tx1"/>
              </a:solidFill>
              <a:effectLst/>
              <a:latin typeface="+mn-lt"/>
              <a:ea typeface="+mn-ea"/>
              <a:cs typeface="+mn-cs"/>
            </a:endParaRPr>
          </a:p>
          <a:p>
            <a:r>
              <a:rPr lang="pt-BR" sz="1200" kern="1200" noProof="0" dirty="0">
                <a:solidFill>
                  <a:schemeClr val="tx1"/>
                </a:solidFill>
                <a:effectLst/>
                <a:latin typeface="+mn-lt"/>
                <a:ea typeface="+mn-ea"/>
                <a:cs typeface="+mn-cs"/>
              </a:rPr>
              <a:t>As pessoas têm 10 vezes mais probabilidade de confiar nas recomendações que recebem pessoalmente de outras pessoas do que, por exemplo, em um anúncio colocado em um jornal.</a:t>
            </a:r>
          </a:p>
          <a:p>
            <a:endParaRPr lang="pt-BR" sz="1200" kern="1200" noProof="0" dirty="0">
              <a:solidFill>
                <a:schemeClr val="tx1"/>
              </a:solidFill>
              <a:effectLst/>
              <a:latin typeface="+mn-lt"/>
              <a:ea typeface="+mn-ea"/>
              <a:cs typeface="+mn-cs"/>
            </a:endParaRPr>
          </a:p>
          <a:p>
            <a:r>
              <a:rPr lang="pt-BR" sz="1200" kern="1200" noProof="0" dirty="0">
                <a:solidFill>
                  <a:schemeClr val="tx1"/>
                </a:solidFill>
                <a:effectLst/>
                <a:latin typeface="+mn-lt"/>
                <a:ea typeface="+mn-ea"/>
                <a:cs typeface="+mn-cs"/>
              </a:rPr>
              <a:t>Os clientes satisfeitos contarão sua experiência a uma média de 3 pessoas.</a:t>
            </a:r>
          </a:p>
          <a:p>
            <a:endParaRPr lang="pt-BR" sz="1200" kern="1200" noProof="0" dirty="0">
              <a:solidFill>
                <a:schemeClr val="tx1"/>
              </a:solidFill>
              <a:effectLst/>
              <a:latin typeface="+mn-lt"/>
              <a:ea typeface="+mn-ea"/>
              <a:cs typeface="+mn-cs"/>
            </a:endParaRPr>
          </a:p>
          <a:p>
            <a:r>
              <a:rPr lang="pt-BR" sz="1200" kern="1200" noProof="0" dirty="0">
                <a:solidFill>
                  <a:schemeClr val="tx1"/>
                </a:solidFill>
                <a:effectLst/>
                <a:latin typeface="+mn-lt"/>
                <a:ea typeface="+mn-ea"/>
                <a:cs typeface="+mn-cs"/>
              </a:rPr>
              <a:t>E - como todos sabemos - ganhar novos clientes é mais caro do que transformar clientes existentes em clientes fiéis! O gasto é sete vezes maior!</a:t>
            </a:r>
          </a:p>
          <a:p>
            <a:endParaRPr lang="pt-BR" sz="1200" kern="1200" noProof="0" dirty="0">
              <a:solidFill>
                <a:schemeClr val="tx1"/>
              </a:solidFill>
              <a:effectLst/>
              <a:latin typeface="+mn-lt"/>
              <a:ea typeface="+mn-ea"/>
              <a:cs typeface="+mn-cs"/>
            </a:endParaRPr>
          </a:p>
          <a:p>
            <a:r>
              <a:rPr lang="pt-BR" sz="1200" kern="1200" noProof="0" dirty="0">
                <a:solidFill>
                  <a:schemeClr val="tx1"/>
                </a:solidFill>
                <a:effectLst/>
                <a:latin typeface="+mn-lt"/>
                <a:ea typeface="+mn-ea"/>
                <a:cs typeface="+mn-cs"/>
              </a:rPr>
              <a:t>Portanto, é importante começar com seus melhores e atuais clientes!</a:t>
            </a:r>
          </a:p>
          <a:p>
            <a:r>
              <a:rPr lang="pt-BR" sz="1200" kern="1200" noProof="0" dirty="0">
                <a:solidFill>
                  <a:schemeClr val="tx1"/>
                </a:solidFill>
                <a:effectLst/>
                <a:latin typeface="+mn-lt"/>
                <a:ea typeface="+mn-ea"/>
                <a:cs typeface="+mn-cs"/>
              </a:rPr>
              <a:t>Esta relação ativa com os seus clientes, ou melhor, a fidelização dos clientes, é a base do seu sucesso econômico.</a:t>
            </a:r>
          </a:p>
          <a:p>
            <a:endParaRPr lang="pt-BR" sz="1200" kern="1200" noProof="0" dirty="0">
              <a:solidFill>
                <a:schemeClr val="tx1"/>
              </a:solidFill>
              <a:effectLst/>
              <a:latin typeface="+mn-lt"/>
              <a:ea typeface="+mn-ea"/>
              <a:cs typeface="+mn-cs"/>
            </a:endParaRPr>
          </a:p>
          <a:p>
            <a:r>
              <a:rPr lang="pt-BR" sz="1200" kern="1200" noProof="0" dirty="0">
                <a:solidFill>
                  <a:schemeClr val="tx1"/>
                </a:solidFill>
                <a:effectLst/>
                <a:latin typeface="+mn-lt"/>
                <a:ea typeface="+mn-ea"/>
                <a:cs typeface="+mn-cs"/>
              </a:rPr>
              <a:t>Exatamente como, eu quero ajudá-lo com isso agora?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C708C-9AAF-4539-A802-167AB651869F}" type="slidenum">
              <a:rPr kumimoji="0" lang="de-A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A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4297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kern="1200" dirty="0">
                <a:solidFill>
                  <a:schemeClr val="tx1"/>
                </a:solidFill>
                <a:effectLst/>
                <a:latin typeface="+mn-lt"/>
                <a:ea typeface="+mn-ea"/>
                <a:cs typeface="+mn-cs"/>
              </a:rPr>
              <a:t>Nosso programa de fidelidade de clientes concentra-se nos desejos e motivações mais íntimos deles.</a:t>
            </a:r>
          </a:p>
          <a:p>
            <a:r>
              <a:rPr lang="pt-BR" sz="1200" kern="1200" dirty="0">
                <a:solidFill>
                  <a:schemeClr val="tx1"/>
                </a:solidFill>
                <a:effectLst/>
                <a:latin typeface="+mn-lt"/>
                <a:ea typeface="+mn-ea"/>
                <a:cs typeface="+mn-cs"/>
              </a:rPr>
              <a:t>Todos nós gostamos de </a:t>
            </a:r>
            <a:r>
              <a:rPr lang="pt-BR" sz="1200" b="1" kern="1200" dirty="0">
                <a:solidFill>
                  <a:schemeClr val="tx1"/>
                </a:solidFill>
                <a:effectLst/>
                <a:latin typeface="+mn-lt"/>
                <a:ea typeface="+mn-ea"/>
                <a:cs typeface="+mn-cs"/>
              </a:rPr>
              <a:t>economizar dinheiro</a:t>
            </a:r>
            <a:r>
              <a:rPr lang="pt-BR" sz="1200" kern="1200" dirty="0">
                <a:solidFill>
                  <a:schemeClr val="tx1"/>
                </a:solidFill>
                <a:effectLst/>
                <a:latin typeface="+mn-lt"/>
                <a:ea typeface="+mn-ea"/>
                <a:cs typeface="+mn-cs"/>
              </a:rPr>
              <a:t>, mas também queremos </a:t>
            </a:r>
            <a:r>
              <a:rPr lang="pt-BR" sz="1200" b="1" kern="1200" dirty="0">
                <a:solidFill>
                  <a:schemeClr val="tx1"/>
                </a:solidFill>
                <a:effectLst/>
                <a:latin typeface="+mn-lt"/>
                <a:ea typeface="+mn-ea"/>
                <a:cs typeface="+mn-cs"/>
              </a:rPr>
              <a:t>economizar tempo</a:t>
            </a:r>
            <a:r>
              <a:rPr lang="pt-BR" sz="1200" kern="1200" dirty="0">
                <a:solidFill>
                  <a:schemeClr val="tx1"/>
                </a:solidFill>
                <a:effectLst/>
                <a:latin typeface="+mn-lt"/>
                <a:ea typeface="+mn-ea"/>
                <a:cs typeface="+mn-cs"/>
              </a:rPr>
              <a:t>.</a:t>
            </a:r>
          </a:p>
          <a:p>
            <a:endParaRPr lang="de-AT"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Procurando apenas um dos meus muitos cartões de clientes? Não, obrigado!</a:t>
            </a:r>
          </a:p>
          <a:p>
            <a:r>
              <a:rPr lang="pt-BR" sz="1200" kern="1200" dirty="0">
                <a:solidFill>
                  <a:schemeClr val="tx1"/>
                </a:solidFill>
                <a:effectLst/>
                <a:latin typeface="+mn-lt"/>
                <a:ea typeface="+mn-ea"/>
                <a:cs typeface="+mn-cs"/>
              </a:rPr>
              <a:t>Coloque o seu celular, digite o token de 4 dígitos ou escaneie o QR </a:t>
            </a:r>
            <a:r>
              <a:rPr lang="pt-BR" sz="1200" kern="1200" dirty="0" err="1">
                <a:solidFill>
                  <a:schemeClr val="tx1"/>
                </a:solidFill>
                <a:effectLst/>
                <a:latin typeface="+mn-lt"/>
                <a:ea typeface="+mn-ea"/>
                <a:cs typeface="+mn-cs"/>
              </a:rPr>
              <a:t>code</a:t>
            </a:r>
            <a:r>
              <a:rPr lang="pt-BR" sz="1200" kern="1200" dirty="0">
                <a:solidFill>
                  <a:schemeClr val="tx1"/>
                </a:solidFill>
                <a:effectLst/>
                <a:latin typeface="+mn-lt"/>
                <a:ea typeface="+mn-ea"/>
                <a:cs typeface="+mn-cs"/>
              </a:rPr>
              <a:t> e ... pronto!</a:t>
            </a:r>
          </a:p>
          <a:p>
            <a:r>
              <a:rPr lang="pt-BR" sz="1200" kern="1200" dirty="0">
                <a:solidFill>
                  <a:schemeClr val="tx1"/>
                </a:solidFill>
                <a:effectLst/>
                <a:latin typeface="+mn-lt"/>
                <a:ea typeface="+mn-ea"/>
                <a:cs typeface="+mn-cs"/>
              </a:rPr>
              <a:t>Meu Cashback vai diretamente para minha conta de cliente. E tudo isso em centenas de milhares de empresas em todo o mundo.</a:t>
            </a:r>
          </a:p>
          <a:p>
            <a:endParaRPr lang="de-AT" sz="1200" kern="1200" dirty="0">
              <a:solidFill>
                <a:schemeClr val="tx1"/>
              </a:solidFill>
              <a:effectLst/>
              <a:latin typeface="+mn-lt"/>
              <a:ea typeface="+mn-ea"/>
              <a:cs typeface="+mn-cs"/>
            </a:endParaRPr>
          </a:p>
          <a:p>
            <a:r>
              <a:rPr lang="pt-BR" sz="1200" b="1" kern="1200" dirty="0">
                <a:solidFill>
                  <a:schemeClr val="tx1"/>
                </a:solidFill>
                <a:effectLst/>
                <a:latin typeface="+mn-lt"/>
                <a:ea typeface="+mn-ea"/>
                <a:cs typeface="+mn-cs"/>
              </a:rPr>
              <a:t>Coletando pontos! </a:t>
            </a:r>
            <a:r>
              <a:rPr lang="pt-BR" sz="1200" b="0" kern="1200" dirty="0">
                <a:solidFill>
                  <a:schemeClr val="tx1"/>
                </a:solidFill>
                <a:effectLst/>
                <a:latin typeface="+mn-lt"/>
                <a:ea typeface="+mn-ea"/>
                <a:cs typeface="+mn-cs"/>
              </a:rPr>
              <a:t>Esta febre de acumular ... Quero acumular pontos. E: </a:t>
            </a:r>
            <a:r>
              <a:rPr lang="pt-BR" sz="1200" b="1" kern="1200" dirty="0">
                <a:solidFill>
                  <a:schemeClr val="tx1"/>
                </a:solidFill>
                <a:effectLst/>
                <a:latin typeface="+mn-lt"/>
                <a:ea typeface="+mn-ea"/>
                <a:cs typeface="+mn-cs"/>
              </a:rPr>
              <a:t>receba a recompensa</a:t>
            </a:r>
            <a:r>
              <a:rPr lang="pt-BR" sz="1200" b="0" kern="1200" dirty="0">
                <a:solidFill>
                  <a:schemeClr val="tx1"/>
                </a:solidFill>
                <a:effectLst/>
                <a:latin typeface="+mn-lt"/>
                <a:ea typeface="+mn-ea"/>
                <a:cs typeface="+mn-cs"/>
              </a:rPr>
              <a:t>!</a:t>
            </a:r>
          </a:p>
          <a:p>
            <a:r>
              <a:rPr lang="pt-BR" sz="1200" b="0" kern="1200" dirty="0">
                <a:solidFill>
                  <a:schemeClr val="tx1"/>
                </a:solidFill>
                <a:effectLst/>
                <a:latin typeface="+mn-lt"/>
                <a:ea typeface="+mn-ea"/>
                <a:cs typeface="+mn-cs"/>
              </a:rPr>
              <a:t>Está comprovado que ofertas liberam endorfina...! Eu fiz mais do que um bom negócio, também ganhei alguma coisa. Comprei algo e agora até recebo o dinheiro de volta.</a:t>
            </a:r>
          </a:p>
          <a:p>
            <a:endParaRPr lang="de-AT" sz="1200" b="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E todos os </a:t>
            </a:r>
            <a:r>
              <a:rPr lang="pt-BR" sz="1200" b="1" kern="1200" dirty="0">
                <a:solidFill>
                  <a:schemeClr val="tx1"/>
                </a:solidFill>
                <a:effectLst/>
                <a:latin typeface="+mn-lt"/>
                <a:ea typeface="+mn-ea"/>
                <a:cs typeface="+mn-cs"/>
              </a:rPr>
              <a:t>recursos técnicos</a:t>
            </a:r>
            <a:r>
              <a:rPr lang="pt-BR" sz="1200" kern="1200" dirty="0">
                <a:solidFill>
                  <a:schemeClr val="tx1"/>
                </a:solidFill>
                <a:effectLst/>
                <a:latin typeface="+mn-lt"/>
                <a:ea typeface="+mn-ea"/>
                <a:cs typeface="+mn-cs"/>
              </a:rPr>
              <a:t>, para que eu possa ver ao vivo o que recebi até agora, quantos Shopping Points acumulei e quanto valem esses Shopping Points atualmente. Sempre posso ver o que foi adicionado à minha conta e onde estou atualmente.</a:t>
            </a:r>
            <a:endParaRPr lang="de-DE" sz="1200" kern="1200" dirty="0">
              <a:solidFill>
                <a:schemeClr val="tx1"/>
              </a:solidFill>
              <a:effectLst/>
              <a:latin typeface="+mn-lt"/>
              <a:ea typeface="+mn-ea"/>
              <a:cs typeface="+mn-cs"/>
            </a:endParaRPr>
          </a:p>
          <a:p>
            <a:endParaRPr lang="de-AT"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Como cliente tenho um bom sentimento e, acima de tudo, sinto-me recompensado quando faço compras nesta empresa.</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Claro, não estamos apenas no processo de atender aos desejos dos clientes, mas também estamos de olho nos seus objetivos...</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e através disso, cumprimos os objetivos de todos os nossos Parceiros.</a:t>
            </a:r>
            <a:endParaRPr lang="de-DE" sz="1200" kern="1200" dirty="0">
              <a:solidFill>
                <a:schemeClr val="tx1"/>
              </a:solidFill>
              <a:effectLst/>
              <a:latin typeface="+mn-lt"/>
              <a:ea typeface="+mn-ea"/>
              <a:cs typeface="+mn-cs"/>
            </a:endParaRPr>
          </a:p>
          <a:p>
            <a:endParaRPr lang="de-AT"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C708C-9AAF-4539-A802-167AB651869F}" type="slidenum">
              <a:rPr kumimoji="0" lang="de-A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A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230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kern="1200" noProof="0" dirty="0">
                <a:solidFill>
                  <a:schemeClr val="tx1"/>
                </a:solidFill>
                <a:effectLst/>
                <a:latin typeface="+mn-lt"/>
                <a:ea typeface="+mn-ea"/>
                <a:cs typeface="+mn-cs"/>
              </a:rPr>
              <a:t>O objetivo de quase todo empreendedor, e acho que o seu também, é ter</a:t>
            </a:r>
          </a:p>
          <a:p>
            <a:r>
              <a:rPr lang="pt-BR" sz="1200" b="1" kern="1200" noProof="0" dirty="0">
                <a:solidFill>
                  <a:schemeClr val="tx1"/>
                </a:solidFill>
                <a:effectLst/>
                <a:latin typeface="+mn-lt"/>
                <a:ea typeface="+mn-ea"/>
                <a:cs typeface="+mn-cs"/>
              </a:rPr>
              <a:t>Clientes fiéis</a:t>
            </a:r>
            <a:r>
              <a:rPr lang="pt-BR" sz="1200" kern="1200" noProof="0" dirty="0">
                <a:solidFill>
                  <a:schemeClr val="tx1"/>
                </a:solidFill>
                <a:effectLst/>
                <a:latin typeface="+mn-lt"/>
                <a:ea typeface="+mn-ea"/>
                <a:cs typeface="+mn-cs"/>
              </a:rPr>
              <a:t>. </a:t>
            </a:r>
          </a:p>
          <a:p>
            <a:r>
              <a:rPr lang="pt-BR" sz="1200" kern="1200" noProof="0" dirty="0">
                <a:solidFill>
                  <a:schemeClr val="tx1"/>
                </a:solidFill>
                <a:effectLst/>
                <a:latin typeface="+mn-lt"/>
                <a:ea typeface="+mn-ea"/>
                <a:cs typeface="+mn-cs"/>
              </a:rPr>
              <a:t>E: </a:t>
            </a:r>
            <a:r>
              <a:rPr lang="pt-BR" sz="1200" b="1" kern="1200" noProof="0" dirty="0">
                <a:solidFill>
                  <a:schemeClr val="tx1"/>
                </a:solidFill>
                <a:effectLst/>
                <a:latin typeface="+mn-lt"/>
                <a:ea typeface="+mn-ea"/>
                <a:cs typeface="+mn-cs"/>
              </a:rPr>
              <a:t>novos clientes </a:t>
            </a:r>
            <a:r>
              <a:rPr lang="pt-BR" sz="1200" kern="1200" noProof="0" dirty="0">
                <a:solidFill>
                  <a:schemeClr val="tx1"/>
                </a:solidFill>
                <a:effectLst/>
                <a:latin typeface="+mn-lt"/>
                <a:ea typeface="+mn-ea"/>
                <a:cs typeface="+mn-cs"/>
              </a:rPr>
              <a:t>que chegam através destes clientes fiéis e satisfeitos.</a:t>
            </a:r>
          </a:p>
          <a:p>
            <a:endParaRPr lang="pt-BR" sz="1200" kern="1200" noProof="0" dirty="0">
              <a:solidFill>
                <a:schemeClr val="tx1"/>
              </a:solidFill>
              <a:effectLst/>
              <a:latin typeface="+mn-lt"/>
              <a:ea typeface="+mn-ea"/>
              <a:cs typeface="+mn-cs"/>
            </a:endParaRPr>
          </a:p>
          <a:p>
            <a:r>
              <a:rPr lang="pt-BR" sz="1200" kern="1200" noProof="0" dirty="0">
                <a:solidFill>
                  <a:schemeClr val="tx1"/>
                </a:solidFill>
                <a:effectLst/>
                <a:latin typeface="+mn-lt"/>
                <a:ea typeface="+mn-ea"/>
                <a:cs typeface="+mn-cs"/>
              </a:rPr>
              <a:t>Claro, você também deseja manter o </a:t>
            </a:r>
            <a:r>
              <a:rPr lang="pt-BR" sz="1200" b="1" kern="1200" noProof="0" dirty="0">
                <a:solidFill>
                  <a:schemeClr val="tx1"/>
                </a:solidFill>
                <a:effectLst/>
                <a:latin typeface="+mn-lt"/>
                <a:ea typeface="+mn-ea"/>
                <a:cs typeface="+mn-cs"/>
              </a:rPr>
              <a:t>controle dos custos</a:t>
            </a:r>
            <a:r>
              <a:rPr lang="pt-BR" sz="1200" kern="1200" noProof="0" dirty="0">
                <a:solidFill>
                  <a:schemeClr val="tx1"/>
                </a:solidFill>
                <a:effectLst/>
                <a:latin typeface="+mn-lt"/>
                <a:ea typeface="+mn-ea"/>
                <a:cs typeface="+mn-cs"/>
              </a:rPr>
              <a:t>!</a:t>
            </a:r>
          </a:p>
          <a:p>
            <a:r>
              <a:rPr lang="pt-BR" sz="1200" kern="1200" noProof="0" dirty="0">
                <a:solidFill>
                  <a:schemeClr val="tx1"/>
                </a:solidFill>
                <a:effectLst/>
                <a:latin typeface="+mn-lt"/>
                <a:ea typeface="+mn-ea"/>
                <a:cs typeface="+mn-cs"/>
              </a:rPr>
              <a:t>Você também não quer que isso saia do controle.</a:t>
            </a:r>
          </a:p>
          <a:p>
            <a:endParaRPr lang="pt-BR" sz="1200" kern="1200" noProof="0" dirty="0">
              <a:solidFill>
                <a:schemeClr val="tx1"/>
              </a:solidFill>
              <a:effectLst/>
              <a:latin typeface="+mn-lt"/>
              <a:ea typeface="+mn-ea"/>
              <a:cs typeface="+mn-cs"/>
            </a:endParaRPr>
          </a:p>
          <a:p>
            <a:r>
              <a:rPr lang="pt-BR" sz="1200" kern="1200" noProof="0" dirty="0">
                <a:solidFill>
                  <a:schemeClr val="tx1"/>
                </a:solidFill>
                <a:effectLst/>
                <a:latin typeface="+mn-lt"/>
                <a:ea typeface="+mn-ea"/>
                <a:cs typeface="+mn-cs"/>
              </a:rPr>
              <a:t>E você precisa de </a:t>
            </a:r>
            <a:r>
              <a:rPr lang="pt-BR" sz="1200" b="1" kern="1200" noProof="0" dirty="0">
                <a:solidFill>
                  <a:schemeClr val="tx1"/>
                </a:solidFill>
                <a:effectLst/>
                <a:latin typeface="+mn-lt"/>
                <a:ea typeface="+mn-ea"/>
                <a:cs typeface="+mn-cs"/>
              </a:rPr>
              <a:t>vantagens competitivas</a:t>
            </a:r>
            <a:r>
              <a:rPr lang="pt-BR" sz="1200" kern="1200" noProof="0" dirty="0">
                <a:solidFill>
                  <a:schemeClr val="tx1"/>
                </a:solidFill>
                <a:effectLst/>
                <a:latin typeface="+mn-lt"/>
                <a:ea typeface="+mn-ea"/>
                <a:cs typeface="+mn-cs"/>
              </a:rPr>
              <a:t>:</a:t>
            </a:r>
          </a:p>
          <a:p>
            <a:r>
              <a:rPr lang="pt-BR" sz="1200" kern="1200" noProof="0" dirty="0">
                <a:solidFill>
                  <a:schemeClr val="tx1"/>
                </a:solidFill>
                <a:effectLst/>
                <a:latin typeface="+mn-lt"/>
                <a:ea typeface="+mn-ea"/>
                <a:cs typeface="+mn-cs"/>
              </a:rPr>
              <a:t>Para se diferenciar dos outros.</a:t>
            </a:r>
          </a:p>
          <a:p>
            <a:endParaRPr lang="pt-BR" sz="1200" kern="1200" noProof="0" dirty="0">
              <a:solidFill>
                <a:schemeClr val="tx1"/>
              </a:solidFill>
              <a:effectLst/>
              <a:latin typeface="+mn-lt"/>
              <a:ea typeface="+mn-ea"/>
              <a:cs typeface="+mn-cs"/>
            </a:endParaRPr>
          </a:p>
          <a:p>
            <a:r>
              <a:rPr lang="pt-BR" sz="1200" kern="1200" noProof="0" dirty="0">
                <a:solidFill>
                  <a:schemeClr val="tx1"/>
                </a:solidFill>
                <a:effectLst/>
                <a:latin typeface="+mn-lt"/>
                <a:ea typeface="+mn-ea"/>
                <a:cs typeface="+mn-cs"/>
              </a:rPr>
              <a:t>E é exatamente isso que a parceria com o Programa de Benefícios da </a:t>
            </a:r>
            <a:r>
              <a:rPr lang="pt-BR" sz="1200" kern="1200" noProof="0" dirty="0" err="1">
                <a:solidFill>
                  <a:schemeClr val="tx1"/>
                </a:solidFill>
                <a:effectLst/>
                <a:latin typeface="+mn-lt"/>
                <a:ea typeface="+mn-ea"/>
                <a:cs typeface="+mn-cs"/>
              </a:rPr>
              <a:t>myWorld</a:t>
            </a:r>
            <a:r>
              <a:rPr lang="pt-BR" sz="1200" kern="1200" noProof="0" dirty="0">
                <a:solidFill>
                  <a:schemeClr val="tx1"/>
                </a:solidFill>
                <a:effectLst/>
                <a:latin typeface="+mn-lt"/>
                <a:ea typeface="+mn-ea"/>
                <a:cs typeface="+mn-cs"/>
              </a:rPr>
              <a:t> oferece a você.</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C708C-9AAF-4539-A802-167AB651869F}" type="slidenum">
              <a:rPr kumimoji="0" lang="de-A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A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462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kern="1200" dirty="0">
                <a:solidFill>
                  <a:schemeClr val="tx1"/>
                </a:solidFill>
                <a:effectLst/>
                <a:latin typeface="+mn-lt"/>
                <a:ea typeface="+mn-ea"/>
                <a:cs typeface="+mn-cs"/>
              </a:rPr>
              <a:t>Temos a solução ideal para você:</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Ela aumenta suas vendas.</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Aumenta a fidelidade do cliente.</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Você recebe um bônus de marketing adicional e, portanto, a oportunidade de um faturamento extra.</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Você ganha novos clientes.</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Você ganha um novo poder de marketing em canais, os quais não teria acesso de outra forma.</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E estou lhe entregando uma ferramenta inteligente para estar presente online e promover suas ofertas aos seus principais clientes.</a:t>
            </a:r>
            <a:endParaRPr lang="de-AT" sz="1200" kern="1200" dirty="0">
              <a:solidFill>
                <a:schemeClr val="tx1"/>
              </a:solidFill>
              <a:effectLst/>
              <a:latin typeface="+mn-lt"/>
              <a:ea typeface="+mn-ea"/>
              <a:cs typeface="+mn-cs"/>
            </a:endParaRPr>
          </a:p>
          <a:p>
            <a:endParaRPr lang="de-AT"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C708C-9AAF-4539-A802-167AB651869F}" type="slidenum">
              <a:rPr kumimoji="0" lang="de-A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A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1722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jp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svg"/></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27.png"/><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9.sv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9.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jp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sv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9.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D8D1D525-7211-473A-912B-2C9598FF59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Grafik 18">
            <a:extLst>
              <a:ext uri="{FF2B5EF4-FFF2-40B4-BE49-F238E27FC236}">
                <a16:creationId xmlns:a16="http://schemas.microsoft.com/office/drawing/2014/main" id="{3567CFA5-58A5-42A4-B43F-4B7D5217C0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88" y="6288811"/>
            <a:ext cx="1336801" cy="195263"/>
          </a:xfrm>
          <a:prstGeom prst="rect">
            <a:avLst/>
          </a:prstGeom>
        </p:spPr>
      </p:pic>
      <p:pic>
        <p:nvPicPr>
          <p:cNvPr id="7" name="Grafik 6">
            <a:extLst>
              <a:ext uri="{FF2B5EF4-FFF2-40B4-BE49-F238E27FC236}">
                <a16:creationId xmlns:a16="http://schemas.microsoft.com/office/drawing/2014/main" id="{A9E4EB81-A7A1-4CD1-831A-DF3E484807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88191" y="2645822"/>
            <a:ext cx="7815618" cy="1468341"/>
          </a:xfrm>
          <a:prstGeom prst="rect">
            <a:avLst/>
          </a:prstGeom>
        </p:spPr>
      </p:pic>
    </p:spTree>
    <p:extLst>
      <p:ext uri="{BB962C8B-B14F-4D97-AF65-F5344CB8AC3E}">
        <p14:creationId xmlns:p14="http://schemas.microsoft.com/office/powerpoint/2010/main" val="1326214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F072C68A-85CD-44A7-8D4E-3ED6A8C2AA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fik 4" descr="Ein Bild, das Text, ClipArt enthält.&#10;&#10;Automatisch generierte Beschreibung">
            <a:extLst>
              <a:ext uri="{FF2B5EF4-FFF2-40B4-BE49-F238E27FC236}">
                <a16:creationId xmlns:a16="http://schemas.microsoft.com/office/drawing/2014/main" id="{6079077C-7B69-4BA5-A750-CCF3A6B69E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spTree>
    <p:extLst>
      <p:ext uri="{BB962C8B-B14F-4D97-AF65-F5344CB8AC3E}">
        <p14:creationId xmlns:p14="http://schemas.microsoft.com/office/powerpoint/2010/main" val="674506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93AA4E31-3EE9-4A3F-8147-99B2DCA59E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a:ln>
            <a:noFill/>
          </a:ln>
        </p:spPr>
      </p:pic>
      <p:pic>
        <p:nvPicPr>
          <p:cNvPr id="5" name="Grafik 4" descr="Ein Bild, das Text, ClipArt enthält.&#10;&#10;Automatisch generierte Beschreibung">
            <a:extLst>
              <a:ext uri="{FF2B5EF4-FFF2-40B4-BE49-F238E27FC236}">
                <a16:creationId xmlns:a16="http://schemas.microsoft.com/office/drawing/2014/main" id="{9C5B6427-C254-48C6-B8F7-4E9AE4B03F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pic>
        <p:nvPicPr>
          <p:cNvPr id="7" name="Grafik 6">
            <a:extLst>
              <a:ext uri="{FF2B5EF4-FFF2-40B4-BE49-F238E27FC236}">
                <a16:creationId xmlns:a16="http://schemas.microsoft.com/office/drawing/2014/main" id="{A8ABD497-2215-4838-8B28-B01E4A3D44C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rot="5400000">
            <a:off x="574105" y="-574105"/>
            <a:ext cx="1861689" cy="3009900"/>
          </a:xfrm>
          <a:prstGeom prst="rect">
            <a:avLst/>
          </a:prstGeom>
        </p:spPr>
      </p:pic>
    </p:spTree>
    <p:extLst>
      <p:ext uri="{BB962C8B-B14F-4D97-AF65-F5344CB8AC3E}">
        <p14:creationId xmlns:p14="http://schemas.microsoft.com/office/powerpoint/2010/main" val="3363987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3B0B47E5-3AF5-4618-ADE7-9A62BE0647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211251" cy="6858001"/>
          </a:xfrm>
          <a:prstGeom prst="rect">
            <a:avLst/>
          </a:prstGeom>
        </p:spPr>
      </p:pic>
      <p:pic>
        <p:nvPicPr>
          <p:cNvPr id="5" name="Grafik 4">
            <a:extLst>
              <a:ext uri="{FF2B5EF4-FFF2-40B4-BE49-F238E27FC236}">
                <a16:creationId xmlns:a16="http://schemas.microsoft.com/office/drawing/2014/main" id="{5E2B400B-0C86-446B-9117-3BC422A9299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40312" y="373926"/>
            <a:ext cx="2232502" cy="419426"/>
          </a:xfrm>
          <a:prstGeom prst="rect">
            <a:avLst/>
          </a:prstGeom>
        </p:spPr>
      </p:pic>
      <p:pic>
        <p:nvPicPr>
          <p:cNvPr id="7" name="Grafik 6">
            <a:extLst>
              <a:ext uri="{FF2B5EF4-FFF2-40B4-BE49-F238E27FC236}">
                <a16:creationId xmlns:a16="http://schemas.microsoft.com/office/drawing/2014/main" id="{CDF65A14-BF5D-4D57-B15B-C6C3E1E874C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rot="5400000">
            <a:off x="574105" y="-574105"/>
            <a:ext cx="1861689" cy="3009900"/>
          </a:xfrm>
          <a:prstGeom prst="rect">
            <a:avLst/>
          </a:prstGeom>
        </p:spPr>
      </p:pic>
    </p:spTree>
    <p:extLst>
      <p:ext uri="{BB962C8B-B14F-4D97-AF65-F5344CB8AC3E}">
        <p14:creationId xmlns:p14="http://schemas.microsoft.com/office/powerpoint/2010/main" val="2458592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6" name="Picture 17">
            <a:extLst>
              <a:ext uri="{FF2B5EF4-FFF2-40B4-BE49-F238E27FC236}">
                <a16:creationId xmlns:a16="http://schemas.microsoft.com/office/drawing/2014/main" id="{8F57DD5E-A03F-44E2-B6A1-A4AA9952598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Grafik 6" descr="Ein Bild, das Text, ClipArt enthält.&#10;&#10;Automatisch generierte Beschreibung">
            <a:extLst>
              <a:ext uri="{FF2B5EF4-FFF2-40B4-BE49-F238E27FC236}">
                <a16:creationId xmlns:a16="http://schemas.microsoft.com/office/drawing/2014/main" id="{5200EEDA-B257-4B28-8A3C-AD841BF795A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pic>
        <p:nvPicPr>
          <p:cNvPr id="9" name="Grafik 8">
            <a:extLst>
              <a:ext uri="{FF2B5EF4-FFF2-40B4-BE49-F238E27FC236}">
                <a16:creationId xmlns:a16="http://schemas.microsoft.com/office/drawing/2014/main" id="{9B907767-A420-4EB8-8E6B-932E4EBBFAC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rot="5400000" flipH="1" flipV="1">
            <a:off x="9313207" y="3979207"/>
            <a:ext cx="2200275" cy="3557311"/>
          </a:xfrm>
          <a:prstGeom prst="rect">
            <a:avLst/>
          </a:prstGeom>
        </p:spPr>
      </p:pic>
    </p:spTree>
    <p:extLst>
      <p:ext uri="{BB962C8B-B14F-4D97-AF65-F5344CB8AC3E}">
        <p14:creationId xmlns:p14="http://schemas.microsoft.com/office/powerpoint/2010/main" val="3929948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4" name="Picture 7" descr="A picture containing person, dish&#10;&#10;Description automatically generated">
            <a:extLst>
              <a:ext uri="{FF2B5EF4-FFF2-40B4-BE49-F238E27FC236}">
                <a16:creationId xmlns:a16="http://schemas.microsoft.com/office/drawing/2014/main" id="{0445C390-CE72-4422-A5FC-6264B1944F5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5" name="Grafik 4">
            <a:extLst>
              <a:ext uri="{FF2B5EF4-FFF2-40B4-BE49-F238E27FC236}">
                <a16:creationId xmlns:a16="http://schemas.microsoft.com/office/drawing/2014/main" id="{C0E1C965-0CA2-4359-83D8-230FA4DE21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40312" y="373926"/>
            <a:ext cx="2232502" cy="419426"/>
          </a:xfrm>
          <a:prstGeom prst="rect">
            <a:avLst/>
          </a:prstGeom>
        </p:spPr>
      </p:pic>
    </p:spTree>
    <p:extLst>
      <p:ext uri="{BB962C8B-B14F-4D97-AF65-F5344CB8AC3E}">
        <p14:creationId xmlns:p14="http://schemas.microsoft.com/office/powerpoint/2010/main" val="3404354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6" name="Picture 36">
            <a:extLst>
              <a:ext uri="{FF2B5EF4-FFF2-40B4-BE49-F238E27FC236}">
                <a16:creationId xmlns:a16="http://schemas.microsoft.com/office/drawing/2014/main" id="{F5F080E4-34E4-43E0-AB9C-D8C6670F75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Grafik 6" descr="Ein Bild, das Text, ClipArt enthält.&#10;&#10;Automatisch generierte Beschreibung">
            <a:extLst>
              <a:ext uri="{FF2B5EF4-FFF2-40B4-BE49-F238E27FC236}">
                <a16:creationId xmlns:a16="http://schemas.microsoft.com/office/drawing/2014/main" id="{6B4311EC-5E45-43F4-987F-63CE42BED8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pic>
        <p:nvPicPr>
          <p:cNvPr id="3" name="Grafik 2">
            <a:extLst>
              <a:ext uri="{FF2B5EF4-FFF2-40B4-BE49-F238E27FC236}">
                <a16:creationId xmlns:a16="http://schemas.microsoft.com/office/drawing/2014/main" id="{9C642511-9EA9-41F3-9F77-BF32714882B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rot="5400000">
            <a:off x="470915" y="-470917"/>
            <a:ext cx="1527074" cy="2468908"/>
          </a:xfrm>
          <a:prstGeom prst="rect">
            <a:avLst/>
          </a:prstGeom>
        </p:spPr>
      </p:pic>
    </p:spTree>
    <p:extLst>
      <p:ext uri="{BB962C8B-B14F-4D97-AF65-F5344CB8AC3E}">
        <p14:creationId xmlns:p14="http://schemas.microsoft.com/office/powerpoint/2010/main" val="3200348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4" name="Picture 142" descr="Graphical user interface&#10;&#10;Description automatically generated">
            <a:extLst>
              <a:ext uri="{FF2B5EF4-FFF2-40B4-BE49-F238E27FC236}">
                <a16:creationId xmlns:a16="http://schemas.microsoft.com/office/drawing/2014/main" id="{573DE4CA-371E-49F5-9C52-83168E3380C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192000" cy="6858001"/>
          </a:xfrm>
          <a:prstGeom prst="rect">
            <a:avLst/>
          </a:prstGeom>
        </p:spPr>
      </p:pic>
      <p:pic>
        <p:nvPicPr>
          <p:cNvPr id="5" name="Grafik 4">
            <a:extLst>
              <a:ext uri="{FF2B5EF4-FFF2-40B4-BE49-F238E27FC236}">
                <a16:creationId xmlns:a16="http://schemas.microsoft.com/office/drawing/2014/main" id="{BEB3876F-3F98-4D9E-AC41-C2185321B5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40312" y="373926"/>
            <a:ext cx="2232502" cy="419426"/>
          </a:xfrm>
          <a:prstGeom prst="rect">
            <a:avLst/>
          </a:prstGeom>
        </p:spPr>
      </p:pic>
    </p:spTree>
    <p:extLst>
      <p:ext uri="{BB962C8B-B14F-4D97-AF65-F5344CB8AC3E}">
        <p14:creationId xmlns:p14="http://schemas.microsoft.com/office/powerpoint/2010/main" val="3927391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6" name="Picture 19">
            <a:extLst>
              <a:ext uri="{FF2B5EF4-FFF2-40B4-BE49-F238E27FC236}">
                <a16:creationId xmlns:a16="http://schemas.microsoft.com/office/drawing/2014/main" id="{C4F6264B-696E-4C60-B3BD-169AE57B8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Grafik 6" descr="Ein Bild, das Text, ClipArt enthält.&#10;&#10;Automatisch generierte Beschreibung">
            <a:extLst>
              <a:ext uri="{FF2B5EF4-FFF2-40B4-BE49-F238E27FC236}">
                <a16:creationId xmlns:a16="http://schemas.microsoft.com/office/drawing/2014/main" id="{75588456-9E41-4BCB-AD73-B63AC1DE1D3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pic>
        <p:nvPicPr>
          <p:cNvPr id="9" name="Grafik 8">
            <a:extLst>
              <a:ext uri="{FF2B5EF4-FFF2-40B4-BE49-F238E27FC236}">
                <a16:creationId xmlns:a16="http://schemas.microsoft.com/office/drawing/2014/main" id="{C93E7183-9E77-461E-8093-CB8D55A3799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rot="5400000">
            <a:off x="574105" y="-574105"/>
            <a:ext cx="1861689" cy="3009900"/>
          </a:xfrm>
          <a:prstGeom prst="rect">
            <a:avLst/>
          </a:prstGeom>
        </p:spPr>
      </p:pic>
    </p:spTree>
    <p:extLst>
      <p:ext uri="{BB962C8B-B14F-4D97-AF65-F5344CB8AC3E}">
        <p14:creationId xmlns:p14="http://schemas.microsoft.com/office/powerpoint/2010/main" val="1695232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80CB3A4D-9A9A-4F86-98F4-47D2A7B60B58}"/>
              </a:ext>
            </a:extLst>
          </p:cNvPr>
          <p:cNvSpPr/>
          <p:nvPr userDrawn="1"/>
        </p:nvSpPr>
        <p:spPr>
          <a:xfrm>
            <a:off x="0" y="0"/>
            <a:ext cx="12192000" cy="6858000"/>
          </a:xfrm>
          <a:prstGeom prst="rect">
            <a:avLst/>
          </a:prstGeom>
          <a:gradFill>
            <a:gsLst>
              <a:gs pos="0">
                <a:schemeClr val="accent2"/>
              </a:gs>
              <a:gs pos="100000">
                <a:schemeClr val="accent1"/>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AT"/>
          </a:p>
        </p:txBody>
      </p:sp>
      <p:pic>
        <p:nvPicPr>
          <p:cNvPr id="5" name="Grafik 4">
            <a:extLst>
              <a:ext uri="{FF2B5EF4-FFF2-40B4-BE49-F238E27FC236}">
                <a16:creationId xmlns:a16="http://schemas.microsoft.com/office/drawing/2014/main" id="{CC4291C6-28E0-4079-B1E9-073EA6A7D8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3551275"/>
            <a:ext cx="3645624" cy="3306726"/>
          </a:xfrm>
          <a:prstGeom prst="rect">
            <a:avLst/>
          </a:prstGeom>
        </p:spPr>
      </p:pic>
      <p:pic>
        <p:nvPicPr>
          <p:cNvPr id="7" name="Grafik 6" descr="Ein Bild, das Text, ClipArt enthält.&#10;&#10;Automatisch generierte Beschreibung">
            <a:extLst>
              <a:ext uri="{FF2B5EF4-FFF2-40B4-BE49-F238E27FC236}">
                <a16:creationId xmlns:a16="http://schemas.microsoft.com/office/drawing/2014/main" id="{75588456-9E41-4BCB-AD73-B63AC1DE1D3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pic>
        <p:nvPicPr>
          <p:cNvPr id="8" name="Grafik 7">
            <a:extLst>
              <a:ext uri="{FF2B5EF4-FFF2-40B4-BE49-F238E27FC236}">
                <a16:creationId xmlns:a16="http://schemas.microsoft.com/office/drawing/2014/main" id="{985D7BA1-4188-427C-A491-DC84F6A4D7E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9188" y="6288811"/>
            <a:ext cx="1336801" cy="195263"/>
          </a:xfrm>
          <a:prstGeom prst="rect">
            <a:avLst/>
          </a:prstGeom>
        </p:spPr>
      </p:pic>
    </p:spTree>
    <p:extLst>
      <p:ext uri="{BB962C8B-B14F-4D97-AF65-F5344CB8AC3E}">
        <p14:creationId xmlns:p14="http://schemas.microsoft.com/office/powerpoint/2010/main" val="24567330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80CB3A4D-9A9A-4F86-98F4-47D2A7B60B58}"/>
              </a:ext>
            </a:extLst>
          </p:cNvPr>
          <p:cNvSpPr/>
          <p:nvPr userDrawn="1"/>
        </p:nvSpPr>
        <p:spPr>
          <a:xfrm>
            <a:off x="0" y="0"/>
            <a:ext cx="12192000" cy="6858000"/>
          </a:xfrm>
          <a:prstGeom prst="rect">
            <a:avLst/>
          </a:prstGeom>
          <a:gradFill>
            <a:gsLst>
              <a:gs pos="0">
                <a:schemeClr val="accent2"/>
              </a:gs>
              <a:gs pos="100000">
                <a:schemeClr val="accent1"/>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AT"/>
          </a:p>
        </p:txBody>
      </p:sp>
      <p:pic>
        <p:nvPicPr>
          <p:cNvPr id="7" name="Grafik 6" descr="Ein Bild, das Text, ClipArt enthält.&#10;&#10;Automatisch generierte Beschreibung">
            <a:extLst>
              <a:ext uri="{FF2B5EF4-FFF2-40B4-BE49-F238E27FC236}">
                <a16:creationId xmlns:a16="http://schemas.microsoft.com/office/drawing/2014/main" id="{75588456-9E41-4BCB-AD73-B63AC1DE1D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pic>
        <p:nvPicPr>
          <p:cNvPr id="8" name="Grafik 7">
            <a:extLst>
              <a:ext uri="{FF2B5EF4-FFF2-40B4-BE49-F238E27FC236}">
                <a16:creationId xmlns:a16="http://schemas.microsoft.com/office/drawing/2014/main" id="{BDC1032B-4F38-4D08-9677-0B31818F6A6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88" y="6288811"/>
            <a:ext cx="1336801" cy="195263"/>
          </a:xfrm>
          <a:prstGeom prst="rect">
            <a:avLst/>
          </a:prstGeom>
        </p:spPr>
      </p:pic>
    </p:spTree>
    <p:extLst>
      <p:ext uri="{BB962C8B-B14F-4D97-AF65-F5344CB8AC3E}">
        <p14:creationId xmlns:p14="http://schemas.microsoft.com/office/powerpoint/2010/main" val="2463249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C4DA32D-43B7-4970-83DC-A439FBB058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0312" y="373926"/>
            <a:ext cx="2232502" cy="419426"/>
          </a:xfrm>
          <a:prstGeom prst="rect">
            <a:avLst/>
          </a:prstGeom>
        </p:spPr>
      </p:pic>
      <p:pic>
        <p:nvPicPr>
          <p:cNvPr id="12" name="Grafik 11">
            <a:extLst>
              <a:ext uri="{FF2B5EF4-FFF2-40B4-BE49-F238E27FC236}">
                <a16:creationId xmlns:a16="http://schemas.microsoft.com/office/drawing/2014/main" id="{771D3750-BE79-467F-89E9-55153141E0E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rot="16200000">
            <a:off x="9031600" y="3697599"/>
            <a:ext cx="3814696" cy="2506106"/>
          </a:xfrm>
          <a:prstGeom prst="rect">
            <a:avLst/>
          </a:prstGeom>
        </p:spPr>
      </p:pic>
      <p:pic>
        <p:nvPicPr>
          <p:cNvPr id="13" name="Grafik 12">
            <a:extLst>
              <a:ext uri="{FF2B5EF4-FFF2-40B4-BE49-F238E27FC236}">
                <a16:creationId xmlns:a16="http://schemas.microsoft.com/office/drawing/2014/main" id="{A4EB3483-D0D5-4C67-ABC2-A729E6E188B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 y="0"/>
            <a:ext cx="1633217" cy="2913205"/>
          </a:xfrm>
          <a:prstGeom prst="rect">
            <a:avLst/>
          </a:prstGeom>
        </p:spPr>
      </p:pic>
    </p:spTree>
    <p:extLst>
      <p:ext uri="{BB962C8B-B14F-4D97-AF65-F5344CB8AC3E}">
        <p14:creationId xmlns:p14="http://schemas.microsoft.com/office/powerpoint/2010/main" val="29421099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Empty">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3B24C42A-F223-4634-B513-9D6E0792F0F7}"/>
              </a:ext>
            </a:extLst>
          </p:cNvPr>
          <p:cNvSpPr/>
          <p:nvPr userDrawn="1"/>
        </p:nvSpPr>
        <p:spPr>
          <a:xfrm>
            <a:off x="0" y="0"/>
            <a:ext cx="12192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AT"/>
          </a:p>
        </p:txBody>
      </p:sp>
      <p:pic>
        <p:nvPicPr>
          <p:cNvPr id="7" name="Grafik 6" descr="Ein Bild, das Text, ClipArt enthält.&#10;&#10;Automatisch generierte Beschreibung">
            <a:extLst>
              <a:ext uri="{FF2B5EF4-FFF2-40B4-BE49-F238E27FC236}">
                <a16:creationId xmlns:a16="http://schemas.microsoft.com/office/drawing/2014/main" id="{B8E6F2DE-845A-4142-8FEA-DBF6F1F14E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pic>
        <p:nvPicPr>
          <p:cNvPr id="5" name="Grafik 4">
            <a:extLst>
              <a:ext uri="{FF2B5EF4-FFF2-40B4-BE49-F238E27FC236}">
                <a16:creationId xmlns:a16="http://schemas.microsoft.com/office/drawing/2014/main" id="{3672839C-7AB5-40D9-8AAA-83C8F93795D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88" y="6288811"/>
            <a:ext cx="1336801" cy="195263"/>
          </a:xfrm>
          <a:prstGeom prst="rect">
            <a:avLst/>
          </a:prstGeom>
        </p:spPr>
      </p:pic>
    </p:spTree>
    <p:extLst>
      <p:ext uri="{BB962C8B-B14F-4D97-AF65-F5344CB8AC3E}">
        <p14:creationId xmlns:p14="http://schemas.microsoft.com/office/powerpoint/2010/main" val="20297219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Empty">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F3A66B4D-FAFF-4092-B5E9-4790EFEFD6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88" y="6288811"/>
            <a:ext cx="1336801" cy="195263"/>
          </a:xfrm>
          <a:prstGeom prst="rect">
            <a:avLst/>
          </a:prstGeom>
        </p:spPr>
      </p:pic>
      <p:pic>
        <p:nvPicPr>
          <p:cNvPr id="6" name="Grafik 5">
            <a:extLst>
              <a:ext uri="{FF2B5EF4-FFF2-40B4-BE49-F238E27FC236}">
                <a16:creationId xmlns:a16="http://schemas.microsoft.com/office/drawing/2014/main" id="{C2C62706-49A6-467A-A8A5-F4721DDDCE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40312" y="373926"/>
            <a:ext cx="2232502" cy="419426"/>
          </a:xfrm>
          <a:prstGeom prst="rect">
            <a:avLst/>
          </a:prstGeom>
        </p:spPr>
      </p:pic>
    </p:spTree>
    <p:extLst>
      <p:ext uri="{BB962C8B-B14F-4D97-AF65-F5344CB8AC3E}">
        <p14:creationId xmlns:p14="http://schemas.microsoft.com/office/powerpoint/2010/main" val="3001173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D8D1D525-7211-473A-912B-2C9598FF59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Grafik 18">
            <a:extLst>
              <a:ext uri="{FF2B5EF4-FFF2-40B4-BE49-F238E27FC236}">
                <a16:creationId xmlns:a16="http://schemas.microsoft.com/office/drawing/2014/main" id="{3567CFA5-58A5-42A4-B43F-4B7D5217C0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88" y="6288811"/>
            <a:ext cx="1336801" cy="195263"/>
          </a:xfrm>
          <a:prstGeom prst="rect">
            <a:avLst/>
          </a:prstGeom>
        </p:spPr>
      </p:pic>
      <p:pic>
        <p:nvPicPr>
          <p:cNvPr id="7" name="Grafik 6">
            <a:extLst>
              <a:ext uri="{FF2B5EF4-FFF2-40B4-BE49-F238E27FC236}">
                <a16:creationId xmlns:a16="http://schemas.microsoft.com/office/drawing/2014/main" id="{A9E4EB81-A7A1-4CD1-831A-DF3E484807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88191" y="2645822"/>
            <a:ext cx="7815618" cy="1468341"/>
          </a:xfrm>
          <a:prstGeom prst="rect">
            <a:avLst/>
          </a:prstGeom>
        </p:spPr>
      </p:pic>
    </p:spTree>
    <p:extLst>
      <p:ext uri="{BB962C8B-B14F-4D97-AF65-F5344CB8AC3E}">
        <p14:creationId xmlns:p14="http://schemas.microsoft.com/office/powerpoint/2010/main" val="19745268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74DE5A81-7843-4ACD-8B8E-098CD33786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99278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Empty">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273E4064-B1CA-403C-812E-4A7798C70A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Grafik 13">
            <a:extLst>
              <a:ext uri="{FF2B5EF4-FFF2-40B4-BE49-F238E27FC236}">
                <a16:creationId xmlns:a16="http://schemas.microsoft.com/office/drawing/2014/main" id="{D6EA5CF4-9704-4612-B538-4603E7A04BF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88" y="6288811"/>
            <a:ext cx="1336801" cy="195263"/>
          </a:xfrm>
          <a:prstGeom prst="rect">
            <a:avLst/>
          </a:prstGeom>
        </p:spPr>
      </p:pic>
      <p:pic>
        <p:nvPicPr>
          <p:cNvPr id="7" name="Grafik 6" descr="Ein Bild, das Text, ClipArt enthält.&#10;&#10;Automatisch generierte Beschreibung">
            <a:extLst>
              <a:ext uri="{FF2B5EF4-FFF2-40B4-BE49-F238E27FC236}">
                <a16:creationId xmlns:a16="http://schemas.microsoft.com/office/drawing/2014/main" id="{B8E6F2DE-845A-4142-8FEA-DBF6F1F14E7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spTree>
    <p:extLst>
      <p:ext uri="{BB962C8B-B14F-4D97-AF65-F5344CB8AC3E}">
        <p14:creationId xmlns:p14="http://schemas.microsoft.com/office/powerpoint/2010/main" val="780864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6578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Empty">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1E4C15C-27D4-42F2-AE8D-7B45C232FE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Grafik 14">
            <a:extLst>
              <a:ext uri="{FF2B5EF4-FFF2-40B4-BE49-F238E27FC236}">
                <a16:creationId xmlns:a16="http://schemas.microsoft.com/office/drawing/2014/main" id="{BF26A984-4298-4D29-BDDF-7A984FAF677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88" y="6288811"/>
            <a:ext cx="1336801" cy="195263"/>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DB3F61D3-8474-4D9F-AEF3-6F1013BB8C1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spTree>
    <p:extLst>
      <p:ext uri="{BB962C8B-B14F-4D97-AF65-F5344CB8AC3E}">
        <p14:creationId xmlns:p14="http://schemas.microsoft.com/office/powerpoint/2010/main" val="16157009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Empty">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3B24C42A-F223-4634-B513-9D6E0792F0F7}"/>
              </a:ext>
            </a:extLst>
          </p:cNvPr>
          <p:cNvSpPr/>
          <p:nvPr userDrawn="1"/>
        </p:nvSpPr>
        <p:spPr>
          <a:xfrm>
            <a:off x="0" y="0"/>
            <a:ext cx="12192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AT"/>
          </a:p>
        </p:txBody>
      </p:sp>
      <p:pic>
        <p:nvPicPr>
          <p:cNvPr id="14" name="Grafik 13">
            <a:extLst>
              <a:ext uri="{FF2B5EF4-FFF2-40B4-BE49-F238E27FC236}">
                <a16:creationId xmlns:a16="http://schemas.microsoft.com/office/drawing/2014/main" id="{D6EA5CF4-9704-4612-B538-4603E7A04BF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88" y="6288811"/>
            <a:ext cx="1336801" cy="195263"/>
          </a:xfrm>
          <a:prstGeom prst="rect">
            <a:avLst/>
          </a:prstGeom>
        </p:spPr>
      </p:pic>
      <p:pic>
        <p:nvPicPr>
          <p:cNvPr id="7" name="Grafik 6" descr="Ein Bild, das Text, ClipArt enthält.&#10;&#10;Automatisch generierte Beschreibung">
            <a:extLst>
              <a:ext uri="{FF2B5EF4-FFF2-40B4-BE49-F238E27FC236}">
                <a16:creationId xmlns:a16="http://schemas.microsoft.com/office/drawing/2014/main" id="{B8E6F2DE-845A-4142-8FEA-DBF6F1F14E7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spTree>
    <p:extLst>
      <p:ext uri="{BB962C8B-B14F-4D97-AF65-F5344CB8AC3E}">
        <p14:creationId xmlns:p14="http://schemas.microsoft.com/office/powerpoint/2010/main" val="6869630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Empty">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F3A66B4D-FAFF-4092-B5E9-4790EFEFD6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88" y="6288811"/>
            <a:ext cx="1336801" cy="195263"/>
          </a:xfrm>
          <a:prstGeom prst="rect">
            <a:avLst/>
          </a:prstGeom>
        </p:spPr>
      </p:pic>
      <p:pic>
        <p:nvPicPr>
          <p:cNvPr id="6" name="Grafik 5">
            <a:extLst>
              <a:ext uri="{FF2B5EF4-FFF2-40B4-BE49-F238E27FC236}">
                <a16:creationId xmlns:a16="http://schemas.microsoft.com/office/drawing/2014/main" id="{C2C62706-49A6-467A-A8A5-F4721DDDCE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40312" y="373926"/>
            <a:ext cx="2232502" cy="419426"/>
          </a:xfrm>
          <a:prstGeom prst="rect">
            <a:avLst/>
          </a:prstGeom>
        </p:spPr>
      </p:pic>
    </p:spTree>
    <p:extLst>
      <p:ext uri="{BB962C8B-B14F-4D97-AF65-F5344CB8AC3E}">
        <p14:creationId xmlns:p14="http://schemas.microsoft.com/office/powerpoint/2010/main" val="5740737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Empty">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3B24C42A-F223-4634-B513-9D6E0792F0F7}"/>
              </a:ext>
            </a:extLst>
          </p:cNvPr>
          <p:cNvSpPr/>
          <p:nvPr userDrawn="1"/>
        </p:nvSpPr>
        <p:spPr>
          <a:xfrm>
            <a:off x="0" y="0"/>
            <a:ext cx="12192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AT"/>
          </a:p>
        </p:txBody>
      </p:sp>
      <p:pic>
        <p:nvPicPr>
          <p:cNvPr id="14" name="Grafik 13">
            <a:extLst>
              <a:ext uri="{FF2B5EF4-FFF2-40B4-BE49-F238E27FC236}">
                <a16:creationId xmlns:a16="http://schemas.microsoft.com/office/drawing/2014/main" id="{D6EA5CF4-9704-4612-B538-4603E7A04BF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88" y="6288811"/>
            <a:ext cx="1336801" cy="195263"/>
          </a:xfrm>
          <a:prstGeom prst="rect">
            <a:avLst/>
          </a:prstGeom>
        </p:spPr>
      </p:pic>
      <p:pic>
        <p:nvPicPr>
          <p:cNvPr id="7" name="Grafik 6" descr="Ein Bild, das Text, ClipArt enthält.&#10;&#10;Automatisch generierte Beschreibung">
            <a:extLst>
              <a:ext uri="{FF2B5EF4-FFF2-40B4-BE49-F238E27FC236}">
                <a16:creationId xmlns:a16="http://schemas.microsoft.com/office/drawing/2014/main" id="{B8E6F2DE-845A-4142-8FEA-DBF6F1F14E7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spTree>
    <p:extLst>
      <p:ext uri="{BB962C8B-B14F-4D97-AF65-F5344CB8AC3E}">
        <p14:creationId xmlns:p14="http://schemas.microsoft.com/office/powerpoint/2010/main" val="2393387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Empty">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273E4064-B1CA-403C-812E-4A7798C70A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Grafik 13">
            <a:extLst>
              <a:ext uri="{FF2B5EF4-FFF2-40B4-BE49-F238E27FC236}">
                <a16:creationId xmlns:a16="http://schemas.microsoft.com/office/drawing/2014/main" id="{D6EA5CF4-9704-4612-B538-4603E7A04BF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88" y="6288811"/>
            <a:ext cx="1336801" cy="195263"/>
          </a:xfrm>
          <a:prstGeom prst="rect">
            <a:avLst/>
          </a:prstGeom>
        </p:spPr>
      </p:pic>
      <p:pic>
        <p:nvPicPr>
          <p:cNvPr id="7" name="Grafik 6" descr="Ein Bild, das Text, ClipArt enthält.&#10;&#10;Automatisch generierte Beschreibung">
            <a:extLst>
              <a:ext uri="{FF2B5EF4-FFF2-40B4-BE49-F238E27FC236}">
                <a16:creationId xmlns:a16="http://schemas.microsoft.com/office/drawing/2014/main" id="{B8E6F2DE-845A-4142-8FEA-DBF6F1F14E7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spTree>
    <p:extLst>
      <p:ext uri="{BB962C8B-B14F-4D97-AF65-F5344CB8AC3E}">
        <p14:creationId xmlns:p14="http://schemas.microsoft.com/office/powerpoint/2010/main" val="472149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7" name="Picture 18">
            <a:extLst>
              <a:ext uri="{FF2B5EF4-FFF2-40B4-BE49-F238E27FC236}">
                <a16:creationId xmlns:a16="http://schemas.microsoft.com/office/drawing/2014/main" id="{BDD03A8F-01CC-414B-AD4F-94C07665BBB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a:stretch/>
        </p:blipFill>
        <p:spPr>
          <a:xfrm>
            <a:off x="0" y="-4466"/>
            <a:ext cx="12192000" cy="6866932"/>
          </a:xfrm>
          <a:prstGeom prst="rect">
            <a:avLst/>
          </a:prstGeom>
        </p:spPr>
      </p:pic>
      <p:pic>
        <p:nvPicPr>
          <p:cNvPr id="8" name="Grafik 7" descr="Ein Bild, das Text, ClipArt enthält.&#10;&#10;Automatisch generierte Beschreibung">
            <a:extLst>
              <a:ext uri="{FF2B5EF4-FFF2-40B4-BE49-F238E27FC236}">
                <a16:creationId xmlns:a16="http://schemas.microsoft.com/office/drawing/2014/main" id="{CDE93FDD-8867-4552-9E18-8A3DD44D59A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pic>
        <p:nvPicPr>
          <p:cNvPr id="9" name="Picture 19" descr="Shape, circle&#10;&#10;Description automatically generated">
            <a:extLst>
              <a:ext uri="{FF2B5EF4-FFF2-40B4-BE49-F238E27FC236}">
                <a16:creationId xmlns:a16="http://schemas.microsoft.com/office/drawing/2014/main" id="{3934AEC4-5422-4171-B7A8-08DC0C02E6DE}"/>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0" y="4317630"/>
            <a:ext cx="3740353" cy="2551704"/>
          </a:xfrm>
          <a:prstGeom prst="rect">
            <a:avLst/>
          </a:prstGeom>
        </p:spPr>
      </p:pic>
    </p:spTree>
    <p:extLst>
      <p:ext uri="{BB962C8B-B14F-4D97-AF65-F5344CB8AC3E}">
        <p14:creationId xmlns:p14="http://schemas.microsoft.com/office/powerpoint/2010/main" val="25599363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D8D1D525-7211-473A-912B-2C9598FF59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Grafik 18">
            <a:extLst>
              <a:ext uri="{FF2B5EF4-FFF2-40B4-BE49-F238E27FC236}">
                <a16:creationId xmlns:a16="http://schemas.microsoft.com/office/drawing/2014/main" id="{3567CFA5-58A5-42A4-B43F-4B7D5217C01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88" y="6288811"/>
            <a:ext cx="1336801" cy="195263"/>
          </a:xfrm>
          <a:prstGeom prst="rect">
            <a:avLst/>
          </a:prstGeom>
        </p:spPr>
      </p:pic>
      <p:pic>
        <p:nvPicPr>
          <p:cNvPr id="7" name="Grafik 6">
            <a:extLst>
              <a:ext uri="{FF2B5EF4-FFF2-40B4-BE49-F238E27FC236}">
                <a16:creationId xmlns:a16="http://schemas.microsoft.com/office/drawing/2014/main" id="{A9E4EB81-A7A1-4CD1-831A-DF3E484807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88191" y="2645822"/>
            <a:ext cx="7815618" cy="1468341"/>
          </a:xfrm>
          <a:prstGeom prst="rect">
            <a:avLst/>
          </a:prstGeom>
        </p:spPr>
      </p:pic>
    </p:spTree>
    <p:extLst>
      <p:ext uri="{BB962C8B-B14F-4D97-AF65-F5344CB8AC3E}">
        <p14:creationId xmlns:p14="http://schemas.microsoft.com/office/powerpoint/2010/main" val="39985601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C4DA32D-43B7-4970-83DC-A439FBB058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0312" y="373926"/>
            <a:ext cx="2232502" cy="419426"/>
          </a:xfrm>
          <a:prstGeom prst="rect">
            <a:avLst/>
          </a:prstGeom>
        </p:spPr>
      </p:pic>
      <p:pic>
        <p:nvPicPr>
          <p:cNvPr id="12" name="Grafik 11">
            <a:extLst>
              <a:ext uri="{FF2B5EF4-FFF2-40B4-BE49-F238E27FC236}">
                <a16:creationId xmlns:a16="http://schemas.microsoft.com/office/drawing/2014/main" id="{771D3750-BE79-467F-89E9-55153141E0E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rot="16200000">
            <a:off x="9031600" y="3697599"/>
            <a:ext cx="3814696" cy="2506106"/>
          </a:xfrm>
          <a:prstGeom prst="rect">
            <a:avLst/>
          </a:prstGeom>
        </p:spPr>
      </p:pic>
      <p:pic>
        <p:nvPicPr>
          <p:cNvPr id="13" name="Grafik 12">
            <a:extLst>
              <a:ext uri="{FF2B5EF4-FFF2-40B4-BE49-F238E27FC236}">
                <a16:creationId xmlns:a16="http://schemas.microsoft.com/office/drawing/2014/main" id="{A4EB3483-D0D5-4C67-ABC2-A729E6E188B9}"/>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1" y="0"/>
            <a:ext cx="1633217" cy="2913205"/>
          </a:xfrm>
          <a:prstGeom prst="rect">
            <a:avLst/>
          </a:prstGeom>
        </p:spPr>
      </p:pic>
    </p:spTree>
    <p:extLst>
      <p:ext uri="{BB962C8B-B14F-4D97-AF65-F5344CB8AC3E}">
        <p14:creationId xmlns:p14="http://schemas.microsoft.com/office/powerpoint/2010/main" val="11234713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Empty">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273E4064-B1CA-403C-812E-4A7798C70A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Grafik 13">
            <a:extLst>
              <a:ext uri="{FF2B5EF4-FFF2-40B4-BE49-F238E27FC236}">
                <a16:creationId xmlns:a16="http://schemas.microsoft.com/office/drawing/2014/main" id="{D6EA5CF4-9704-4612-B538-4603E7A04BF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88" y="6288811"/>
            <a:ext cx="1336801" cy="195263"/>
          </a:xfrm>
          <a:prstGeom prst="rect">
            <a:avLst/>
          </a:prstGeom>
        </p:spPr>
      </p:pic>
      <p:pic>
        <p:nvPicPr>
          <p:cNvPr id="7" name="Grafik 6" descr="Ein Bild, das Text, ClipArt enthält.&#10;&#10;Automatisch generierte Beschreibung">
            <a:extLst>
              <a:ext uri="{FF2B5EF4-FFF2-40B4-BE49-F238E27FC236}">
                <a16:creationId xmlns:a16="http://schemas.microsoft.com/office/drawing/2014/main" id="{B8E6F2DE-845A-4142-8FEA-DBF6F1F14E7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spTree>
    <p:extLst>
      <p:ext uri="{BB962C8B-B14F-4D97-AF65-F5344CB8AC3E}">
        <p14:creationId xmlns:p14="http://schemas.microsoft.com/office/powerpoint/2010/main" val="14005522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Empty">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3F76429-86BE-4A50-8D8A-25F58E4C6A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4970548" y="-656108"/>
            <a:ext cx="2869648" cy="4181864"/>
          </a:xfrm>
          <a:prstGeom prst="rect">
            <a:avLst/>
          </a:prstGeom>
        </p:spPr>
      </p:pic>
    </p:spTree>
    <p:extLst>
      <p:ext uri="{BB962C8B-B14F-4D97-AF65-F5344CB8AC3E}">
        <p14:creationId xmlns:p14="http://schemas.microsoft.com/office/powerpoint/2010/main" val="15383034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Empty">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1E4C15C-27D4-42F2-AE8D-7B45C232FE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Grafik 14">
            <a:extLst>
              <a:ext uri="{FF2B5EF4-FFF2-40B4-BE49-F238E27FC236}">
                <a16:creationId xmlns:a16="http://schemas.microsoft.com/office/drawing/2014/main" id="{BF26A984-4298-4D29-BDDF-7A984FAF677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88" y="6288811"/>
            <a:ext cx="1336801" cy="195263"/>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DB3F61D3-8474-4D9F-AEF3-6F1013BB8C1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spTree>
    <p:extLst>
      <p:ext uri="{BB962C8B-B14F-4D97-AF65-F5344CB8AC3E}">
        <p14:creationId xmlns:p14="http://schemas.microsoft.com/office/powerpoint/2010/main" val="852000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Empty">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3B24C42A-F223-4634-B513-9D6E0792F0F7}"/>
              </a:ext>
            </a:extLst>
          </p:cNvPr>
          <p:cNvSpPr/>
          <p:nvPr userDrawn="1"/>
        </p:nvSpPr>
        <p:spPr>
          <a:xfrm>
            <a:off x="0" y="0"/>
            <a:ext cx="12192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AT"/>
          </a:p>
        </p:txBody>
      </p:sp>
      <p:pic>
        <p:nvPicPr>
          <p:cNvPr id="14" name="Grafik 13">
            <a:extLst>
              <a:ext uri="{FF2B5EF4-FFF2-40B4-BE49-F238E27FC236}">
                <a16:creationId xmlns:a16="http://schemas.microsoft.com/office/drawing/2014/main" id="{D6EA5CF4-9704-4612-B538-4603E7A04BF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88" y="6288811"/>
            <a:ext cx="1336801" cy="195263"/>
          </a:xfrm>
          <a:prstGeom prst="rect">
            <a:avLst/>
          </a:prstGeom>
        </p:spPr>
      </p:pic>
      <p:pic>
        <p:nvPicPr>
          <p:cNvPr id="7" name="Grafik 6" descr="Ein Bild, das Text, ClipArt enthält.&#10;&#10;Automatisch generierte Beschreibung">
            <a:extLst>
              <a:ext uri="{FF2B5EF4-FFF2-40B4-BE49-F238E27FC236}">
                <a16:creationId xmlns:a16="http://schemas.microsoft.com/office/drawing/2014/main" id="{B8E6F2DE-845A-4142-8FEA-DBF6F1F14E7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spTree>
    <p:extLst>
      <p:ext uri="{BB962C8B-B14F-4D97-AF65-F5344CB8AC3E}">
        <p14:creationId xmlns:p14="http://schemas.microsoft.com/office/powerpoint/2010/main" val="12731776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Empty">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F3A66B4D-FAFF-4092-B5E9-4790EFEFD6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88" y="6288811"/>
            <a:ext cx="1336801" cy="195263"/>
          </a:xfrm>
          <a:prstGeom prst="rect">
            <a:avLst/>
          </a:prstGeom>
        </p:spPr>
      </p:pic>
      <p:pic>
        <p:nvPicPr>
          <p:cNvPr id="6" name="Grafik 5">
            <a:extLst>
              <a:ext uri="{FF2B5EF4-FFF2-40B4-BE49-F238E27FC236}">
                <a16:creationId xmlns:a16="http://schemas.microsoft.com/office/drawing/2014/main" id="{C2C62706-49A6-467A-A8A5-F4721DDDCE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40312" y="373926"/>
            <a:ext cx="2232502" cy="419426"/>
          </a:xfrm>
          <a:prstGeom prst="rect">
            <a:avLst/>
          </a:prstGeom>
        </p:spPr>
      </p:pic>
    </p:spTree>
    <p:extLst>
      <p:ext uri="{BB962C8B-B14F-4D97-AF65-F5344CB8AC3E}">
        <p14:creationId xmlns:p14="http://schemas.microsoft.com/office/powerpoint/2010/main" val="13950947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Empty">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3B24C42A-F223-4634-B513-9D6E0792F0F7}"/>
              </a:ext>
            </a:extLst>
          </p:cNvPr>
          <p:cNvSpPr/>
          <p:nvPr userDrawn="1"/>
        </p:nvSpPr>
        <p:spPr>
          <a:xfrm>
            <a:off x="0" y="0"/>
            <a:ext cx="12192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AT"/>
          </a:p>
        </p:txBody>
      </p:sp>
      <p:pic>
        <p:nvPicPr>
          <p:cNvPr id="14" name="Grafik 13">
            <a:extLst>
              <a:ext uri="{FF2B5EF4-FFF2-40B4-BE49-F238E27FC236}">
                <a16:creationId xmlns:a16="http://schemas.microsoft.com/office/drawing/2014/main" id="{D6EA5CF4-9704-4612-B538-4603E7A04BF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88" y="6288811"/>
            <a:ext cx="1336801" cy="195263"/>
          </a:xfrm>
          <a:prstGeom prst="rect">
            <a:avLst/>
          </a:prstGeom>
        </p:spPr>
      </p:pic>
      <p:pic>
        <p:nvPicPr>
          <p:cNvPr id="7" name="Grafik 6" descr="Ein Bild, das Text, ClipArt enthält.&#10;&#10;Automatisch generierte Beschreibung">
            <a:extLst>
              <a:ext uri="{FF2B5EF4-FFF2-40B4-BE49-F238E27FC236}">
                <a16:creationId xmlns:a16="http://schemas.microsoft.com/office/drawing/2014/main" id="{B8E6F2DE-845A-4142-8FEA-DBF6F1F14E7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spTree>
    <p:extLst>
      <p:ext uri="{BB962C8B-B14F-4D97-AF65-F5344CB8AC3E}">
        <p14:creationId xmlns:p14="http://schemas.microsoft.com/office/powerpoint/2010/main" val="6240446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7" name="Picture 18">
            <a:extLst>
              <a:ext uri="{FF2B5EF4-FFF2-40B4-BE49-F238E27FC236}">
                <a16:creationId xmlns:a16="http://schemas.microsoft.com/office/drawing/2014/main" id="{BDD03A8F-01CC-414B-AD4F-94C07665BBB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a:stretch/>
        </p:blipFill>
        <p:spPr>
          <a:xfrm>
            <a:off x="0" y="-4466"/>
            <a:ext cx="12192000" cy="6866932"/>
          </a:xfrm>
          <a:prstGeom prst="rect">
            <a:avLst/>
          </a:prstGeom>
        </p:spPr>
      </p:pic>
      <p:pic>
        <p:nvPicPr>
          <p:cNvPr id="8" name="Grafik 7" descr="Ein Bild, das Text, ClipArt enthält.&#10;&#10;Automatisch generierte Beschreibung">
            <a:extLst>
              <a:ext uri="{FF2B5EF4-FFF2-40B4-BE49-F238E27FC236}">
                <a16:creationId xmlns:a16="http://schemas.microsoft.com/office/drawing/2014/main" id="{CDE93FDD-8867-4552-9E18-8A3DD44D59A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pic>
        <p:nvPicPr>
          <p:cNvPr id="9" name="Picture 19" descr="Shape, circle&#10;&#10;Description automatically generated">
            <a:extLst>
              <a:ext uri="{FF2B5EF4-FFF2-40B4-BE49-F238E27FC236}">
                <a16:creationId xmlns:a16="http://schemas.microsoft.com/office/drawing/2014/main" id="{3934AEC4-5422-4171-B7A8-08DC0C02E6DE}"/>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0" y="4317630"/>
            <a:ext cx="3740353" cy="2551704"/>
          </a:xfrm>
          <a:prstGeom prst="rect">
            <a:avLst/>
          </a:prstGeom>
        </p:spPr>
      </p:pic>
      <p:pic>
        <p:nvPicPr>
          <p:cNvPr id="10" name="Grafik 9">
            <a:extLst>
              <a:ext uri="{FF2B5EF4-FFF2-40B4-BE49-F238E27FC236}">
                <a16:creationId xmlns:a16="http://schemas.microsoft.com/office/drawing/2014/main" id="{D6437F58-2F76-46EF-B57E-A47F0480C9D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9188" y="6288811"/>
            <a:ext cx="1336801" cy="195263"/>
          </a:xfrm>
          <a:prstGeom prst="rect">
            <a:avLst/>
          </a:prstGeom>
        </p:spPr>
      </p:pic>
    </p:spTree>
    <p:extLst>
      <p:ext uri="{BB962C8B-B14F-4D97-AF65-F5344CB8AC3E}">
        <p14:creationId xmlns:p14="http://schemas.microsoft.com/office/powerpoint/2010/main" val="1080452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Empty">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3F76429-86BE-4A50-8D8A-25F58E4C6A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4970548" y="-656108"/>
            <a:ext cx="2869648" cy="4181864"/>
          </a:xfrm>
          <a:prstGeom prst="rect">
            <a:avLst/>
          </a:prstGeom>
        </p:spPr>
      </p:pic>
    </p:spTree>
    <p:extLst>
      <p:ext uri="{BB962C8B-B14F-4D97-AF65-F5344CB8AC3E}">
        <p14:creationId xmlns:p14="http://schemas.microsoft.com/office/powerpoint/2010/main" val="42791320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3" name="Picture 13">
            <a:extLst>
              <a:ext uri="{FF2B5EF4-FFF2-40B4-BE49-F238E27FC236}">
                <a16:creationId xmlns:a16="http://schemas.microsoft.com/office/drawing/2014/main" id="{20354FFB-5755-472D-BBBF-DF8C44ED24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Freihandform: Form 10">
            <a:extLst>
              <a:ext uri="{FF2B5EF4-FFF2-40B4-BE49-F238E27FC236}">
                <a16:creationId xmlns:a16="http://schemas.microsoft.com/office/drawing/2014/main" id="{B4417C1A-2CD2-4627-95A2-7B3219224328}"/>
              </a:ext>
            </a:extLst>
          </p:cNvPr>
          <p:cNvSpPr/>
          <p:nvPr userDrawn="1"/>
        </p:nvSpPr>
        <p:spPr>
          <a:xfrm>
            <a:off x="1" y="0"/>
            <a:ext cx="8079474" cy="6858000"/>
          </a:xfrm>
          <a:custGeom>
            <a:avLst/>
            <a:gdLst>
              <a:gd name="connsiteX0" fmla="*/ 0 w 6937625"/>
              <a:gd name="connsiteY0" fmla="*/ 0 h 6858000"/>
              <a:gd name="connsiteX1" fmla="*/ 4663130 w 6937625"/>
              <a:gd name="connsiteY1" fmla="*/ 0 h 6858000"/>
              <a:gd name="connsiteX2" fmla="*/ 6937625 w 6937625"/>
              <a:gd name="connsiteY2" fmla="*/ 6858000 h 6858000"/>
              <a:gd name="connsiteX3" fmla="*/ 0 w 69376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37625" h="6858000">
                <a:moveTo>
                  <a:pt x="0" y="0"/>
                </a:moveTo>
                <a:lnTo>
                  <a:pt x="4663130" y="0"/>
                </a:lnTo>
                <a:lnTo>
                  <a:pt x="6937625" y="6858000"/>
                </a:lnTo>
                <a:lnTo>
                  <a:pt x="0" y="685800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de-AT"/>
          </a:p>
        </p:txBody>
      </p:sp>
      <p:pic>
        <p:nvPicPr>
          <p:cNvPr id="4" name="Grafik 3" descr="Ein Bild, das Text, ClipArt enthält.&#10;&#10;Automatisch generierte Beschreibung">
            <a:extLst>
              <a:ext uri="{FF2B5EF4-FFF2-40B4-BE49-F238E27FC236}">
                <a16:creationId xmlns:a16="http://schemas.microsoft.com/office/drawing/2014/main" id="{D44EAD35-146E-4A93-B057-14895DCE5C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pic>
        <p:nvPicPr>
          <p:cNvPr id="8" name="Grafik 7">
            <a:extLst>
              <a:ext uri="{FF2B5EF4-FFF2-40B4-BE49-F238E27FC236}">
                <a16:creationId xmlns:a16="http://schemas.microsoft.com/office/drawing/2014/main" id="{46745189-7965-48D7-9C4F-49008D0BD5F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0" y="3657068"/>
            <a:ext cx="3411940" cy="3200932"/>
          </a:xfrm>
          <a:prstGeom prst="rect">
            <a:avLst/>
          </a:prstGeom>
        </p:spPr>
      </p:pic>
    </p:spTree>
    <p:extLst>
      <p:ext uri="{BB962C8B-B14F-4D97-AF65-F5344CB8AC3E}">
        <p14:creationId xmlns:p14="http://schemas.microsoft.com/office/powerpoint/2010/main" val="38254928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F072C68A-85CD-44A7-8D4E-3ED6A8C2AA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fik 4" descr="Ein Bild, das Text, ClipArt enthält.&#10;&#10;Automatisch generierte Beschreibung">
            <a:extLst>
              <a:ext uri="{FF2B5EF4-FFF2-40B4-BE49-F238E27FC236}">
                <a16:creationId xmlns:a16="http://schemas.microsoft.com/office/drawing/2014/main" id="{6079077C-7B69-4BA5-A750-CCF3A6B69E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spTree>
    <p:extLst>
      <p:ext uri="{BB962C8B-B14F-4D97-AF65-F5344CB8AC3E}">
        <p14:creationId xmlns:p14="http://schemas.microsoft.com/office/powerpoint/2010/main" val="24063775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93AA4E31-3EE9-4A3F-8147-99B2DCA59EF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a:ln>
            <a:noFill/>
          </a:ln>
        </p:spPr>
      </p:pic>
      <p:pic>
        <p:nvPicPr>
          <p:cNvPr id="5" name="Grafik 4" descr="Ein Bild, das Text, ClipArt enthält.&#10;&#10;Automatisch generierte Beschreibung">
            <a:extLst>
              <a:ext uri="{FF2B5EF4-FFF2-40B4-BE49-F238E27FC236}">
                <a16:creationId xmlns:a16="http://schemas.microsoft.com/office/drawing/2014/main" id="{9C5B6427-C254-48C6-B8F7-4E9AE4B03F2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pic>
        <p:nvPicPr>
          <p:cNvPr id="7" name="Grafik 6">
            <a:extLst>
              <a:ext uri="{FF2B5EF4-FFF2-40B4-BE49-F238E27FC236}">
                <a16:creationId xmlns:a16="http://schemas.microsoft.com/office/drawing/2014/main" id="{A8ABD497-2215-4838-8B28-B01E4A3D44C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rot="5400000">
            <a:off x="574105" y="-574105"/>
            <a:ext cx="1861689" cy="3009900"/>
          </a:xfrm>
          <a:prstGeom prst="rect">
            <a:avLst/>
          </a:prstGeom>
        </p:spPr>
      </p:pic>
    </p:spTree>
    <p:extLst>
      <p:ext uri="{BB962C8B-B14F-4D97-AF65-F5344CB8AC3E}">
        <p14:creationId xmlns:p14="http://schemas.microsoft.com/office/powerpoint/2010/main" val="30618740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4" name="Picture 7">
            <a:extLst>
              <a:ext uri="{FF2B5EF4-FFF2-40B4-BE49-F238E27FC236}">
                <a16:creationId xmlns:a16="http://schemas.microsoft.com/office/drawing/2014/main" id="{3B0B47E5-3AF5-4618-ADE7-9A62BE0647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211251" cy="6858001"/>
          </a:xfrm>
          <a:prstGeom prst="rect">
            <a:avLst/>
          </a:prstGeom>
        </p:spPr>
      </p:pic>
      <p:pic>
        <p:nvPicPr>
          <p:cNvPr id="7" name="Grafik 6">
            <a:extLst>
              <a:ext uri="{FF2B5EF4-FFF2-40B4-BE49-F238E27FC236}">
                <a16:creationId xmlns:a16="http://schemas.microsoft.com/office/drawing/2014/main" id="{CDF65A14-BF5D-4D57-B15B-C6C3E1E874C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rot="5400000">
            <a:off x="574105" y="-574105"/>
            <a:ext cx="1861689" cy="3009900"/>
          </a:xfrm>
          <a:prstGeom prst="rect">
            <a:avLst/>
          </a:prstGeom>
        </p:spPr>
      </p:pic>
    </p:spTree>
    <p:extLst>
      <p:ext uri="{BB962C8B-B14F-4D97-AF65-F5344CB8AC3E}">
        <p14:creationId xmlns:p14="http://schemas.microsoft.com/office/powerpoint/2010/main" val="27888766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6" name="Picture 17">
            <a:extLst>
              <a:ext uri="{FF2B5EF4-FFF2-40B4-BE49-F238E27FC236}">
                <a16:creationId xmlns:a16="http://schemas.microsoft.com/office/drawing/2014/main" id="{8F57DD5E-A03F-44E2-B6A1-A4AA9952598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Grafik 6" descr="Ein Bild, das Text, ClipArt enthält.&#10;&#10;Automatisch generierte Beschreibung">
            <a:extLst>
              <a:ext uri="{FF2B5EF4-FFF2-40B4-BE49-F238E27FC236}">
                <a16:creationId xmlns:a16="http://schemas.microsoft.com/office/drawing/2014/main" id="{5200EEDA-B257-4B28-8A3C-AD841BF795A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pic>
        <p:nvPicPr>
          <p:cNvPr id="9" name="Grafik 8">
            <a:extLst>
              <a:ext uri="{FF2B5EF4-FFF2-40B4-BE49-F238E27FC236}">
                <a16:creationId xmlns:a16="http://schemas.microsoft.com/office/drawing/2014/main" id="{9B907767-A420-4EB8-8E6B-932E4EBBFAC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rot="5400000" flipH="1" flipV="1">
            <a:off x="9313207" y="3979207"/>
            <a:ext cx="2200275" cy="3557311"/>
          </a:xfrm>
          <a:prstGeom prst="rect">
            <a:avLst/>
          </a:prstGeom>
        </p:spPr>
      </p:pic>
    </p:spTree>
    <p:extLst>
      <p:ext uri="{BB962C8B-B14F-4D97-AF65-F5344CB8AC3E}">
        <p14:creationId xmlns:p14="http://schemas.microsoft.com/office/powerpoint/2010/main" val="14682359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4" name="Picture 7" descr="A picture containing person, dish&#10;&#10;Description automatically generated">
            <a:extLst>
              <a:ext uri="{FF2B5EF4-FFF2-40B4-BE49-F238E27FC236}">
                <a16:creationId xmlns:a16="http://schemas.microsoft.com/office/drawing/2014/main" id="{0445C390-CE72-4422-A5FC-6264B1944F5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8249566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6" name="Picture 36">
            <a:extLst>
              <a:ext uri="{FF2B5EF4-FFF2-40B4-BE49-F238E27FC236}">
                <a16:creationId xmlns:a16="http://schemas.microsoft.com/office/drawing/2014/main" id="{F5F080E4-34E4-43E0-AB9C-D8C6670F75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Grafik 6" descr="Ein Bild, das Text, ClipArt enthält.&#10;&#10;Automatisch generierte Beschreibung">
            <a:extLst>
              <a:ext uri="{FF2B5EF4-FFF2-40B4-BE49-F238E27FC236}">
                <a16:creationId xmlns:a16="http://schemas.microsoft.com/office/drawing/2014/main" id="{6B4311EC-5E45-43F4-987F-63CE42BED8D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pic>
        <p:nvPicPr>
          <p:cNvPr id="3" name="Grafik 2">
            <a:extLst>
              <a:ext uri="{FF2B5EF4-FFF2-40B4-BE49-F238E27FC236}">
                <a16:creationId xmlns:a16="http://schemas.microsoft.com/office/drawing/2014/main" id="{9C642511-9EA9-41F3-9F77-BF32714882B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rot="5400000">
            <a:off x="470915" y="-470917"/>
            <a:ext cx="1527074" cy="2468908"/>
          </a:xfrm>
          <a:prstGeom prst="rect">
            <a:avLst/>
          </a:prstGeom>
        </p:spPr>
      </p:pic>
    </p:spTree>
    <p:extLst>
      <p:ext uri="{BB962C8B-B14F-4D97-AF65-F5344CB8AC3E}">
        <p14:creationId xmlns:p14="http://schemas.microsoft.com/office/powerpoint/2010/main" val="1244369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4" name="Picture 142" descr="Graphical user interface&#10;&#10;Description automatically generated">
            <a:extLst>
              <a:ext uri="{FF2B5EF4-FFF2-40B4-BE49-F238E27FC236}">
                <a16:creationId xmlns:a16="http://schemas.microsoft.com/office/drawing/2014/main" id="{573DE4CA-371E-49F5-9C52-83168E3380C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1"/>
            <a:ext cx="12192000" cy="6858001"/>
          </a:xfrm>
          <a:prstGeom prst="rect">
            <a:avLst/>
          </a:prstGeom>
        </p:spPr>
      </p:pic>
      <p:pic>
        <p:nvPicPr>
          <p:cNvPr id="5" name="Grafik 4">
            <a:extLst>
              <a:ext uri="{FF2B5EF4-FFF2-40B4-BE49-F238E27FC236}">
                <a16:creationId xmlns:a16="http://schemas.microsoft.com/office/drawing/2014/main" id="{BEB3876F-3F98-4D9E-AC41-C2185321B5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40312" y="373926"/>
            <a:ext cx="2232502" cy="419426"/>
          </a:xfrm>
          <a:prstGeom prst="rect">
            <a:avLst/>
          </a:prstGeom>
        </p:spPr>
      </p:pic>
    </p:spTree>
    <p:extLst>
      <p:ext uri="{BB962C8B-B14F-4D97-AF65-F5344CB8AC3E}">
        <p14:creationId xmlns:p14="http://schemas.microsoft.com/office/powerpoint/2010/main" val="22778140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6" name="Picture 19">
            <a:extLst>
              <a:ext uri="{FF2B5EF4-FFF2-40B4-BE49-F238E27FC236}">
                <a16:creationId xmlns:a16="http://schemas.microsoft.com/office/drawing/2014/main" id="{C4F6264B-696E-4C60-B3BD-169AE57B8F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Grafik 6" descr="Ein Bild, das Text, ClipArt enthält.&#10;&#10;Automatisch generierte Beschreibung">
            <a:extLst>
              <a:ext uri="{FF2B5EF4-FFF2-40B4-BE49-F238E27FC236}">
                <a16:creationId xmlns:a16="http://schemas.microsoft.com/office/drawing/2014/main" id="{75588456-9E41-4BCB-AD73-B63AC1DE1D3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pic>
        <p:nvPicPr>
          <p:cNvPr id="9" name="Grafik 8">
            <a:extLst>
              <a:ext uri="{FF2B5EF4-FFF2-40B4-BE49-F238E27FC236}">
                <a16:creationId xmlns:a16="http://schemas.microsoft.com/office/drawing/2014/main" id="{C93E7183-9E77-461E-8093-CB8D55A3799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rot="5400000">
            <a:off x="574105" y="-574105"/>
            <a:ext cx="1861689" cy="3009900"/>
          </a:xfrm>
          <a:prstGeom prst="rect">
            <a:avLst/>
          </a:prstGeom>
        </p:spPr>
      </p:pic>
    </p:spTree>
    <p:extLst>
      <p:ext uri="{BB962C8B-B14F-4D97-AF65-F5344CB8AC3E}">
        <p14:creationId xmlns:p14="http://schemas.microsoft.com/office/powerpoint/2010/main" val="42602956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80CB3A4D-9A9A-4F86-98F4-47D2A7B60B58}"/>
              </a:ext>
            </a:extLst>
          </p:cNvPr>
          <p:cNvSpPr/>
          <p:nvPr userDrawn="1"/>
        </p:nvSpPr>
        <p:spPr>
          <a:xfrm>
            <a:off x="0" y="0"/>
            <a:ext cx="12192000" cy="6858000"/>
          </a:xfrm>
          <a:prstGeom prst="rect">
            <a:avLst/>
          </a:prstGeom>
          <a:gradFill>
            <a:gsLst>
              <a:gs pos="0">
                <a:schemeClr val="accent2"/>
              </a:gs>
              <a:gs pos="100000">
                <a:schemeClr val="accent1"/>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AT"/>
          </a:p>
        </p:txBody>
      </p:sp>
      <p:pic>
        <p:nvPicPr>
          <p:cNvPr id="5" name="Grafik 4">
            <a:extLst>
              <a:ext uri="{FF2B5EF4-FFF2-40B4-BE49-F238E27FC236}">
                <a16:creationId xmlns:a16="http://schemas.microsoft.com/office/drawing/2014/main" id="{CC4291C6-28E0-4079-B1E9-073EA6A7D8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3551275"/>
            <a:ext cx="3645624" cy="3306726"/>
          </a:xfrm>
          <a:prstGeom prst="rect">
            <a:avLst/>
          </a:prstGeom>
        </p:spPr>
      </p:pic>
      <p:pic>
        <p:nvPicPr>
          <p:cNvPr id="7" name="Grafik 6" descr="Ein Bild, das Text, ClipArt enthält.&#10;&#10;Automatisch generierte Beschreibung">
            <a:extLst>
              <a:ext uri="{FF2B5EF4-FFF2-40B4-BE49-F238E27FC236}">
                <a16:creationId xmlns:a16="http://schemas.microsoft.com/office/drawing/2014/main" id="{75588456-9E41-4BCB-AD73-B63AC1DE1D3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sp>
        <p:nvSpPr>
          <p:cNvPr id="6" name="TextBox 5">
            <a:extLst>
              <a:ext uri="{FF2B5EF4-FFF2-40B4-BE49-F238E27FC236}">
                <a16:creationId xmlns:a16="http://schemas.microsoft.com/office/drawing/2014/main" id="{1434529D-E95F-4AFF-B2C7-573848717AD8}"/>
              </a:ext>
            </a:extLst>
          </p:cNvPr>
          <p:cNvSpPr txBox="1"/>
          <p:nvPr userDrawn="1"/>
        </p:nvSpPr>
        <p:spPr>
          <a:xfrm>
            <a:off x="-2" y="6488668"/>
            <a:ext cx="2705102" cy="369332"/>
          </a:xfrm>
          <a:prstGeom prst="rect">
            <a:avLst/>
          </a:prstGeom>
          <a:noFill/>
        </p:spPr>
        <p:txBody>
          <a:bodyPr wrap="square" rtlCol="0">
            <a:spAutoFit/>
          </a:bodyPr>
          <a:lstStyle/>
          <a:p>
            <a:r>
              <a:rPr lang="en-US" dirty="0">
                <a:solidFill>
                  <a:schemeClr val="bg1"/>
                </a:solidFill>
              </a:rPr>
              <a:t>partner.myWorld.com</a:t>
            </a:r>
          </a:p>
        </p:txBody>
      </p:sp>
    </p:spTree>
    <p:extLst>
      <p:ext uri="{BB962C8B-B14F-4D97-AF65-F5344CB8AC3E}">
        <p14:creationId xmlns:p14="http://schemas.microsoft.com/office/powerpoint/2010/main" val="1144997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Empty">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1E4C15C-27D4-42F2-AE8D-7B45C232FE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Grafik 14">
            <a:extLst>
              <a:ext uri="{FF2B5EF4-FFF2-40B4-BE49-F238E27FC236}">
                <a16:creationId xmlns:a16="http://schemas.microsoft.com/office/drawing/2014/main" id="{BF26A984-4298-4D29-BDDF-7A984FAF677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88" y="6288811"/>
            <a:ext cx="1336801" cy="195263"/>
          </a:xfrm>
          <a:prstGeom prst="rect">
            <a:avLst/>
          </a:prstGeom>
        </p:spPr>
      </p:pic>
      <p:pic>
        <p:nvPicPr>
          <p:cNvPr id="6" name="Grafik 5" descr="Ein Bild, das Text, ClipArt enthält.&#10;&#10;Automatisch generierte Beschreibung">
            <a:extLst>
              <a:ext uri="{FF2B5EF4-FFF2-40B4-BE49-F238E27FC236}">
                <a16:creationId xmlns:a16="http://schemas.microsoft.com/office/drawing/2014/main" id="{DB3F61D3-8474-4D9F-AEF3-6F1013BB8C1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spTree>
    <p:extLst>
      <p:ext uri="{BB962C8B-B14F-4D97-AF65-F5344CB8AC3E}">
        <p14:creationId xmlns:p14="http://schemas.microsoft.com/office/powerpoint/2010/main" val="28737596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80CB3A4D-9A9A-4F86-98F4-47D2A7B60B58}"/>
              </a:ext>
            </a:extLst>
          </p:cNvPr>
          <p:cNvSpPr/>
          <p:nvPr userDrawn="1"/>
        </p:nvSpPr>
        <p:spPr>
          <a:xfrm>
            <a:off x="0" y="0"/>
            <a:ext cx="12192000" cy="6858000"/>
          </a:xfrm>
          <a:prstGeom prst="rect">
            <a:avLst/>
          </a:prstGeom>
          <a:gradFill>
            <a:gsLst>
              <a:gs pos="0">
                <a:schemeClr val="accent2"/>
              </a:gs>
              <a:gs pos="100000">
                <a:schemeClr val="accent1"/>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AT"/>
          </a:p>
        </p:txBody>
      </p:sp>
      <p:pic>
        <p:nvPicPr>
          <p:cNvPr id="7" name="Grafik 6" descr="Ein Bild, das Text, ClipArt enthält.&#10;&#10;Automatisch generierte Beschreibung">
            <a:extLst>
              <a:ext uri="{FF2B5EF4-FFF2-40B4-BE49-F238E27FC236}">
                <a16:creationId xmlns:a16="http://schemas.microsoft.com/office/drawing/2014/main" id="{75588456-9E41-4BCB-AD73-B63AC1DE1D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sp>
        <p:nvSpPr>
          <p:cNvPr id="5" name="TextBox 4">
            <a:extLst>
              <a:ext uri="{FF2B5EF4-FFF2-40B4-BE49-F238E27FC236}">
                <a16:creationId xmlns:a16="http://schemas.microsoft.com/office/drawing/2014/main" id="{134F6F37-A22F-4DA9-BE74-D7E79DA6445C}"/>
              </a:ext>
            </a:extLst>
          </p:cNvPr>
          <p:cNvSpPr txBox="1"/>
          <p:nvPr userDrawn="1"/>
        </p:nvSpPr>
        <p:spPr>
          <a:xfrm>
            <a:off x="-3" y="6488668"/>
            <a:ext cx="2699659" cy="369332"/>
          </a:xfrm>
          <a:prstGeom prst="rect">
            <a:avLst/>
          </a:prstGeom>
          <a:noFill/>
        </p:spPr>
        <p:txBody>
          <a:bodyPr wrap="square" rtlCol="0">
            <a:spAutoFit/>
          </a:bodyPr>
          <a:lstStyle/>
          <a:p>
            <a:r>
              <a:rPr lang="en-US" dirty="0">
                <a:solidFill>
                  <a:schemeClr val="bg1"/>
                </a:solidFill>
              </a:rPr>
              <a:t>partner.myWorld.com</a:t>
            </a:r>
          </a:p>
        </p:txBody>
      </p:sp>
    </p:spTree>
    <p:extLst>
      <p:ext uri="{BB962C8B-B14F-4D97-AF65-F5344CB8AC3E}">
        <p14:creationId xmlns:p14="http://schemas.microsoft.com/office/powerpoint/2010/main" val="41703069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8_Empty">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3B24C42A-F223-4634-B513-9D6E0792F0F7}"/>
              </a:ext>
            </a:extLst>
          </p:cNvPr>
          <p:cNvSpPr/>
          <p:nvPr userDrawn="1"/>
        </p:nvSpPr>
        <p:spPr>
          <a:xfrm>
            <a:off x="0" y="0"/>
            <a:ext cx="12192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AT"/>
          </a:p>
        </p:txBody>
      </p:sp>
      <p:pic>
        <p:nvPicPr>
          <p:cNvPr id="7" name="Grafik 6" descr="Ein Bild, das Text, ClipArt enthält.&#10;&#10;Automatisch generierte Beschreibung">
            <a:extLst>
              <a:ext uri="{FF2B5EF4-FFF2-40B4-BE49-F238E27FC236}">
                <a16:creationId xmlns:a16="http://schemas.microsoft.com/office/drawing/2014/main" id="{B8E6F2DE-845A-4142-8FEA-DBF6F1F14E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pic>
        <p:nvPicPr>
          <p:cNvPr id="5" name="Grafik 4">
            <a:extLst>
              <a:ext uri="{FF2B5EF4-FFF2-40B4-BE49-F238E27FC236}">
                <a16:creationId xmlns:a16="http://schemas.microsoft.com/office/drawing/2014/main" id="{3672839C-7AB5-40D9-8AAA-83C8F93795D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88" y="6288811"/>
            <a:ext cx="1336801" cy="195263"/>
          </a:xfrm>
          <a:prstGeom prst="rect">
            <a:avLst/>
          </a:prstGeom>
        </p:spPr>
      </p:pic>
    </p:spTree>
    <p:extLst>
      <p:ext uri="{BB962C8B-B14F-4D97-AF65-F5344CB8AC3E}">
        <p14:creationId xmlns:p14="http://schemas.microsoft.com/office/powerpoint/2010/main" val="31567127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Empty">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F3A66B4D-FAFF-4092-B5E9-4790EFEFD6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88" y="6288811"/>
            <a:ext cx="1336801" cy="195263"/>
          </a:xfrm>
          <a:prstGeom prst="rect">
            <a:avLst/>
          </a:prstGeom>
        </p:spPr>
      </p:pic>
      <p:pic>
        <p:nvPicPr>
          <p:cNvPr id="6" name="Grafik 5">
            <a:extLst>
              <a:ext uri="{FF2B5EF4-FFF2-40B4-BE49-F238E27FC236}">
                <a16:creationId xmlns:a16="http://schemas.microsoft.com/office/drawing/2014/main" id="{C2C62706-49A6-467A-A8A5-F4721DDDCE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40312" y="373926"/>
            <a:ext cx="2232502" cy="419426"/>
          </a:xfrm>
          <a:prstGeom prst="rect">
            <a:avLst/>
          </a:prstGeom>
        </p:spPr>
      </p:pic>
    </p:spTree>
    <p:extLst>
      <p:ext uri="{BB962C8B-B14F-4D97-AF65-F5344CB8AC3E}">
        <p14:creationId xmlns:p14="http://schemas.microsoft.com/office/powerpoint/2010/main" val="4233910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Empty">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3B24C42A-F223-4634-B513-9D6E0792F0F7}"/>
              </a:ext>
            </a:extLst>
          </p:cNvPr>
          <p:cNvSpPr/>
          <p:nvPr userDrawn="1"/>
        </p:nvSpPr>
        <p:spPr>
          <a:xfrm>
            <a:off x="0" y="0"/>
            <a:ext cx="12192000" cy="685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AT"/>
          </a:p>
        </p:txBody>
      </p:sp>
      <p:pic>
        <p:nvPicPr>
          <p:cNvPr id="14" name="Grafik 13">
            <a:extLst>
              <a:ext uri="{FF2B5EF4-FFF2-40B4-BE49-F238E27FC236}">
                <a16:creationId xmlns:a16="http://schemas.microsoft.com/office/drawing/2014/main" id="{D6EA5CF4-9704-4612-B538-4603E7A04BF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88" y="6288811"/>
            <a:ext cx="1336801" cy="195263"/>
          </a:xfrm>
          <a:prstGeom prst="rect">
            <a:avLst/>
          </a:prstGeom>
        </p:spPr>
      </p:pic>
      <p:pic>
        <p:nvPicPr>
          <p:cNvPr id="7" name="Grafik 6" descr="Ein Bild, das Text, ClipArt enthält.&#10;&#10;Automatisch generierte Beschreibung">
            <a:extLst>
              <a:ext uri="{FF2B5EF4-FFF2-40B4-BE49-F238E27FC236}">
                <a16:creationId xmlns:a16="http://schemas.microsoft.com/office/drawing/2014/main" id="{B8E6F2DE-845A-4142-8FEA-DBF6F1F14E7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spTree>
    <p:extLst>
      <p:ext uri="{BB962C8B-B14F-4D97-AF65-F5344CB8AC3E}">
        <p14:creationId xmlns:p14="http://schemas.microsoft.com/office/powerpoint/2010/main" val="3495586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Empty">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F3A66B4D-FAFF-4092-B5E9-4790EFEFD6A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88" y="6288811"/>
            <a:ext cx="1336801" cy="195263"/>
          </a:xfrm>
          <a:prstGeom prst="rect">
            <a:avLst/>
          </a:prstGeom>
        </p:spPr>
      </p:pic>
      <p:pic>
        <p:nvPicPr>
          <p:cNvPr id="6" name="Grafik 5">
            <a:extLst>
              <a:ext uri="{FF2B5EF4-FFF2-40B4-BE49-F238E27FC236}">
                <a16:creationId xmlns:a16="http://schemas.microsoft.com/office/drawing/2014/main" id="{C2C62706-49A6-467A-A8A5-F4721DDDCE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40312" y="373926"/>
            <a:ext cx="2232502" cy="419426"/>
          </a:xfrm>
          <a:prstGeom prst="rect">
            <a:avLst/>
          </a:prstGeom>
        </p:spPr>
      </p:pic>
    </p:spTree>
    <p:extLst>
      <p:ext uri="{BB962C8B-B14F-4D97-AF65-F5344CB8AC3E}">
        <p14:creationId xmlns:p14="http://schemas.microsoft.com/office/powerpoint/2010/main" val="929085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Empty">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3B24C42A-F223-4634-B513-9D6E0792F0F7}"/>
              </a:ext>
            </a:extLst>
          </p:cNvPr>
          <p:cNvSpPr/>
          <p:nvPr userDrawn="1"/>
        </p:nvSpPr>
        <p:spPr>
          <a:xfrm>
            <a:off x="0" y="0"/>
            <a:ext cx="12192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AT"/>
          </a:p>
        </p:txBody>
      </p:sp>
      <p:pic>
        <p:nvPicPr>
          <p:cNvPr id="14" name="Grafik 13">
            <a:extLst>
              <a:ext uri="{FF2B5EF4-FFF2-40B4-BE49-F238E27FC236}">
                <a16:creationId xmlns:a16="http://schemas.microsoft.com/office/drawing/2014/main" id="{D6EA5CF4-9704-4612-B538-4603E7A04BF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88" y="6288811"/>
            <a:ext cx="1336801" cy="195263"/>
          </a:xfrm>
          <a:prstGeom prst="rect">
            <a:avLst/>
          </a:prstGeom>
        </p:spPr>
      </p:pic>
      <p:pic>
        <p:nvPicPr>
          <p:cNvPr id="7" name="Grafik 6" descr="Ein Bild, das Text, ClipArt enthält.&#10;&#10;Automatisch generierte Beschreibung">
            <a:extLst>
              <a:ext uri="{FF2B5EF4-FFF2-40B4-BE49-F238E27FC236}">
                <a16:creationId xmlns:a16="http://schemas.microsoft.com/office/drawing/2014/main" id="{B8E6F2DE-845A-4142-8FEA-DBF6F1F14E7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spTree>
    <p:extLst>
      <p:ext uri="{BB962C8B-B14F-4D97-AF65-F5344CB8AC3E}">
        <p14:creationId xmlns:p14="http://schemas.microsoft.com/office/powerpoint/2010/main" val="3528619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3" name="Picture 13">
            <a:extLst>
              <a:ext uri="{FF2B5EF4-FFF2-40B4-BE49-F238E27FC236}">
                <a16:creationId xmlns:a16="http://schemas.microsoft.com/office/drawing/2014/main" id="{20354FFB-5755-472D-BBBF-DF8C44ED24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Freihandform: Form 10">
            <a:extLst>
              <a:ext uri="{FF2B5EF4-FFF2-40B4-BE49-F238E27FC236}">
                <a16:creationId xmlns:a16="http://schemas.microsoft.com/office/drawing/2014/main" id="{B4417C1A-2CD2-4627-95A2-7B3219224328}"/>
              </a:ext>
            </a:extLst>
          </p:cNvPr>
          <p:cNvSpPr/>
          <p:nvPr userDrawn="1"/>
        </p:nvSpPr>
        <p:spPr>
          <a:xfrm>
            <a:off x="1" y="0"/>
            <a:ext cx="8079474" cy="6858000"/>
          </a:xfrm>
          <a:custGeom>
            <a:avLst/>
            <a:gdLst>
              <a:gd name="connsiteX0" fmla="*/ 0 w 6937625"/>
              <a:gd name="connsiteY0" fmla="*/ 0 h 6858000"/>
              <a:gd name="connsiteX1" fmla="*/ 4663130 w 6937625"/>
              <a:gd name="connsiteY1" fmla="*/ 0 h 6858000"/>
              <a:gd name="connsiteX2" fmla="*/ 6937625 w 6937625"/>
              <a:gd name="connsiteY2" fmla="*/ 6858000 h 6858000"/>
              <a:gd name="connsiteX3" fmla="*/ 0 w 69376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37625" h="6858000">
                <a:moveTo>
                  <a:pt x="0" y="0"/>
                </a:moveTo>
                <a:lnTo>
                  <a:pt x="4663130" y="0"/>
                </a:lnTo>
                <a:lnTo>
                  <a:pt x="6937625" y="6858000"/>
                </a:lnTo>
                <a:lnTo>
                  <a:pt x="0" y="685800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de-AT"/>
          </a:p>
        </p:txBody>
      </p:sp>
      <p:pic>
        <p:nvPicPr>
          <p:cNvPr id="4" name="Grafik 3" descr="Ein Bild, das Text, ClipArt enthält.&#10;&#10;Automatisch generierte Beschreibung">
            <a:extLst>
              <a:ext uri="{FF2B5EF4-FFF2-40B4-BE49-F238E27FC236}">
                <a16:creationId xmlns:a16="http://schemas.microsoft.com/office/drawing/2014/main" id="{D44EAD35-146E-4A93-B057-14895DCE5C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pic>
        <p:nvPicPr>
          <p:cNvPr id="8" name="Grafik 7">
            <a:extLst>
              <a:ext uri="{FF2B5EF4-FFF2-40B4-BE49-F238E27FC236}">
                <a16:creationId xmlns:a16="http://schemas.microsoft.com/office/drawing/2014/main" id="{46745189-7965-48D7-9C4F-49008D0BD5F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0" y="3657068"/>
            <a:ext cx="3411940" cy="3200932"/>
          </a:xfrm>
          <a:prstGeom prst="rect">
            <a:avLst/>
          </a:prstGeom>
        </p:spPr>
      </p:pic>
      <p:pic>
        <p:nvPicPr>
          <p:cNvPr id="12" name="Grafik 11">
            <a:extLst>
              <a:ext uri="{FF2B5EF4-FFF2-40B4-BE49-F238E27FC236}">
                <a16:creationId xmlns:a16="http://schemas.microsoft.com/office/drawing/2014/main" id="{BC72CBC7-0D4F-462C-9AF8-A27FFD4FA9D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9188" y="6288811"/>
            <a:ext cx="1336801" cy="195263"/>
          </a:xfrm>
          <a:prstGeom prst="rect">
            <a:avLst/>
          </a:prstGeom>
        </p:spPr>
      </p:pic>
    </p:spTree>
    <p:extLst>
      <p:ext uri="{BB962C8B-B14F-4D97-AF65-F5344CB8AC3E}">
        <p14:creationId xmlns:p14="http://schemas.microsoft.com/office/powerpoint/2010/main" val="4051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theme" Target="../theme/theme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6194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6" r:id="rId18"/>
    <p:sldLayoutId id="2147483697" r:id="rId19"/>
    <p:sldLayoutId id="2147483698" r:id="rId20"/>
    <p:sldLayoutId id="2147483699" r:id="rId21"/>
  </p:sldLayoutIdLst>
  <p:txStyles>
    <p:titleStyle>
      <a:lvl1pPr algn="l" defTabSz="609585" rtl="0" eaLnBrk="1" latinLnBrk="0" hangingPunct="1">
        <a:spcBef>
          <a:spcPct val="0"/>
        </a:spcBef>
        <a:buNone/>
        <a:defRPr sz="4267" b="1" kern="1200" cap="all">
          <a:solidFill>
            <a:schemeClr val="tx1"/>
          </a:solidFill>
          <a:latin typeface="Trebuchet MS" panose="020B0603020202020204" pitchFamily="34" charset="0"/>
          <a:ea typeface="+mj-ea"/>
          <a:cs typeface="Open Sans Condensed Bold"/>
        </a:defRPr>
      </a:lvl1pPr>
    </p:titleStyle>
    <p:bodyStyle>
      <a:lvl1pPr marL="0" indent="0" algn="l" defTabSz="609585" rtl="0" eaLnBrk="1" latinLnBrk="0" hangingPunct="1">
        <a:spcBef>
          <a:spcPct val="20000"/>
        </a:spcBef>
        <a:buFont typeface="Arial"/>
        <a:buNone/>
        <a:defRPr sz="2667" b="1" kern="1200">
          <a:solidFill>
            <a:srgbClr val="00376D"/>
          </a:solidFill>
          <a:latin typeface="Open Sans"/>
          <a:ea typeface="+mn-ea"/>
          <a:cs typeface="Open Sans"/>
        </a:defRPr>
      </a:lvl1pPr>
      <a:lvl2pPr marL="833946" indent="-224361" algn="l" defTabSz="609585" rtl="0" eaLnBrk="1" latinLnBrk="0" hangingPunct="1">
        <a:spcBef>
          <a:spcPct val="20000"/>
        </a:spcBef>
        <a:buClr>
          <a:srgbClr val="429BDA"/>
        </a:buClr>
        <a:buFont typeface="Arial"/>
        <a:buChar char="•"/>
        <a:defRPr sz="2400" kern="1200">
          <a:solidFill>
            <a:srgbClr val="8E8E8E"/>
          </a:solidFill>
          <a:latin typeface="Open Sans"/>
          <a:ea typeface="+mn-ea"/>
          <a:cs typeface="Open Sans"/>
        </a:defRPr>
      </a:lvl2pPr>
      <a:lvl3pPr marL="1439297" indent="-220128" algn="l" defTabSz="609585" rtl="0" eaLnBrk="1" latinLnBrk="0" hangingPunct="1">
        <a:spcBef>
          <a:spcPct val="20000"/>
        </a:spcBef>
        <a:buClr>
          <a:srgbClr val="65AD20"/>
        </a:buClr>
        <a:buFont typeface="Arial"/>
        <a:buChar char="•"/>
        <a:defRPr sz="2133" kern="1200">
          <a:solidFill>
            <a:srgbClr val="8E8E8E"/>
          </a:solidFill>
          <a:latin typeface="Open Sans"/>
          <a:ea typeface="+mn-ea"/>
          <a:cs typeface="Open Sans"/>
        </a:defRPr>
      </a:lvl3pPr>
      <a:lvl4pPr marL="2031949" indent="-203195" algn="l" defTabSz="609585" rtl="0" eaLnBrk="1" latinLnBrk="0" hangingPunct="1">
        <a:spcBef>
          <a:spcPct val="20000"/>
        </a:spcBef>
        <a:buClr>
          <a:srgbClr val="E0285E"/>
        </a:buClr>
        <a:buSzPct val="80000"/>
        <a:buFont typeface="Arial"/>
        <a:buChar char="•"/>
        <a:defRPr sz="1867" kern="1200">
          <a:solidFill>
            <a:srgbClr val="8E8E8E"/>
          </a:solidFill>
          <a:latin typeface="Open Sans"/>
          <a:ea typeface="+mn-ea"/>
          <a:cs typeface="Open Sans"/>
        </a:defRPr>
      </a:lvl4pPr>
      <a:lvl5pPr marL="2743131" indent="-304792" algn="l" defTabSz="609585" rtl="0" eaLnBrk="1" latinLnBrk="0" hangingPunct="1">
        <a:spcBef>
          <a:spcPct val="20000"/>
        </a:spcBef>
        <a:buFont typeface="Arial"/>
        <a:buChar char="»"/>
        <a:defRPr sz="2667" kern="1200">
          <a:solidFill>
            <a:schemeClr val="tx1">
              <a:lumMod val="50000"/>
              <a:lumOff val="50000"/>
            </a:schemeClr>
          </a:solidFill>
          <a:latin typeface="Open Sans"/>
          <a:ea typeface="+mn-ea"/>
          <a:cs typeface="Open San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de-DE"/>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81903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Lst>
  <p:txStyles>
    <p:titleStyle>
      <a:lvl1pPr algn="l" defTabSz="609585" rtl="0" eaLnBrk="1" latinLnBrk="0" hangingPunct="1">
        <a:spcBef>
          <a:spcPct val="0"/>
        </a:spcBef>
        <a:buNone/>
        <a:defRPr sz="4267" b="1" kern="1200" cap="all">
          <a:solidFill>
            <a:schemeClr val="tx1"/>
          </a:solidFill>
          <a:latin typeface="Trebuchet MS" panose="020B0603020202020204" pitchFamily="34" charset="0"/>
          <a:ea typeface="+mj-ea"/>
          <a:cs typeface="Open Sans Condensed Bold"/>
        </a:defRPr>
      </a:lvl1pPr>
    </p:titleStyle>
    <p:bodyStyle>
      <a:lvl1pPr marL="0" indent="0" algn="l" defTabSz="609585" rtl="0" eaLnBrk="1" latinLnBrk="0" hangingPunct="1">
        <a:spcBef>
          <a:spcPct val="20000"/>
        </a:spcBef>
        <a:buFont typeface="Arial"/>
        <a:buNone/>
        <a:defRPr sz="2667" b="1" kern="1200">
          <a:solidFill>
            <a:srgbClr val="00376D"/>
          </a:solidFill>
          <a:latin typeface="Open Sans"/>
          <a:ea typeface="+mn-ea"/>
          <a:cs typeface="Open Sans"/>
        </a:defRPr>
      </a:lvl1pPr>
      <a:lvl2pPr marL="833946" indent="-224361" algn="l" defTabSz="609585" rtl="0" eaLnBrk="1" latinLnBrk="0" hangingPunct="1">
        <a:spcBef>
          <a:spcPct val="20000"/>
        </a:spcBef>
        <a:buClr>
          <a:srgbClr val="429BDA"/>
        </a:buClr>
        <a:buFont typeface="Arial"/>
        <a:buChar char="•"/>
        <a:defRPr sz="2400" kern="1200">
          <a:solidFill>
            <a:srgbClr val="8E8E8E"/>
          </a:solidFill>
          <a:latin typeface="Open Sans"/>
          <a:ea typeface="+mn-ea"/>
          <a:cs typeface="Open Sans"/>
        </a:defRPr>
      </a:lvl2pPr>
      <a:lvl3pPr marL="1439297" indent="-220128" algn="l" defTabSz="609585" rtl="0" eaLnBrk="1" latinLnBrk="0" hangingPunct="1">
        <a:spcBef>
          <a:spcPct val="20000"/>
        </a:spcBef>
        <a:buClr>
          <a:srgbClr val="65AD20"/>
        </a:buClr>
        <a:buFont typeface="Arial"/>
        <a:buChar char="•"/>
        <a:defRPr sz="2133" kern="1200">
          <a:solidFill>
            <a:srgbClr val="8E8E8E"/>
          </a:solidFill>
          <a:latin typeface="Open Sans"/>
          <a:ea typeface="+mn-ea"/>
          <a:cs typeface="Open Sans"/>
        </a:defRPr>
      </a:lvl3pPr>
      <a:lvl4pPr marL="2031949" indent="-203195" algn="l" defTabSz="609585" rtl="0" eaLnBrk="1" latinLnBrk="0" hangingPunct="1">
        <a:spcBef>
          <a:spcPct val="20000"/>
        </a:spcBef>
        <a:buClr>
          <a:srgbClr val="E0285E"/>
        </a:buClr>
        <a:buSzPct val="80000"/>
        <a:buFont typeface="Arial"/>
        <a:buChar char="•"/>
        <a:defRPr sz="1867" kern="1200">
          <a:solidFill>
            <a:srgbClr val="8E8E8E"/>
          </a:solidFill>
          <a:latin typeface="Open Sans"/>
          <a:ea typeface="+mn-ea"/>
          <a:cs typeface="Open Sans"/>
        </a:defRPr>
      </a:lvl4pPr>
      <a:lvl5pPr marL="2743131" indent="-304792" algn="l" defTabSz="609585" rtl="0" eaLnBrk="1" latinLnBrk="0" hangingPunct="1">
        <a:spcBef>
          <a:spcPct val="20000"/>
        </a:spcBef>
        <a:buFont typeface="Arial"/>
        <a:buChar char="»"/>
        <a:defRPr sz="2667" kern="1200">
          <a:solidFill>
            <a:schemeClr val="tx1">
              <a:lumMod val="50000"/>
              <a:lumOff val="50000"/>
            </a:schemeClr>
          </a:solidFill>
          <a:latin typeface="Open Sans"/>
          <a:ea typeface="+mn-ea"/>
          <a:cs typeface="Open San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de-DE"/>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742512"/>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Lst>
  <p:txStyles>
    <p:titleStyle>
      <a:lvl1pPr algn="l" defTabSz="609585" rtl="0" eaLnBrk="1" latinLnBrk="0" hangingPunct="1">
        <a:spcBef>
          <a:spcPct val="0"/>
        </a:spcBef>
        <a:buNone/>
        <a:defRPr sz="4267" b="1" kern="1200" cap="all">
          <a:solidFill>
            <a:schemeClr val="tx1"/>
          </a:solidFill>
          <a:latin typeface="Trebuchet MS" panose="020B0603020202020204" pitchFamily="34" charset="0"/>
          <a:ea typeface="+mj-ea"/>
          <a:cs typeface="Open Sans Condensed Bold"/>
        </a:defRPr>
      </a:lvl1pPr>
    </p:titleStyle>
    <p:bodyStyle>
      <a:lvl1pPr marL="0" indent="0" algn="l" defTabSz="609585" rtl="0" eaLnBrk="1" latinLnBrk="0" hangingPunct="1">
        <a:spcBef>
          <a:spcPct val="20000"/>
        </a:spcBef>
        <a:buFont typeface="Arial"/>
        <a:buNone/>
        <a:defRPr sz="2667" b="1" kern="1200">
          <a:solidFill>
            <a:srgbClr val="00376D"/>
          </a:solidFill>
          <a:latin typeface="Open Sans"/>
          <a:ea typeface="+mn-ea"/>
          <a:cs typeface="Open Sans"/>
        </a:defRPr>
      </a:lvl1pPr>
      <a:lvl2pPr marL="833946" indent="-224361" algn="l" defTabSz="609585" rtl="0" eaLnBrk="1" latinLnBrk="0" hangingPunct="1">
        <a:spcBef>
          <a:spcPct val="20000"/>
        </a:spcBef>
        <a:buClr>
          <a:srgbClr val="429BDA"/>
        </a:buClr>
        <a:buFont typeface="Arial"/>
        <a:buChar char="•"/>
        <a:defRPr sz="2400" kern="1200">
          <a:solidFill>
            <a:srgbClr val="8E8E8E"/>
          </a:solidFill>
          <a:latin typeface="Open Sans"/>
          <a:ea typeface="+mn-ea"/>
          <a:cs typeface="Open Sans"/>
        </a:defRPr>
      </a:lvl2pPr>
      <a:lvl3pPr marL="1439297" indent="-220128" algn="l" defTabSz="609585" rtl="0" eaLnBrk="1" latinLnBrk="0" hangingPunct="1">
        <a:spcBef>
          <a:spcPct val="20000"/>
        </a:spcBef>
        <a:buClr>
          <a:srgbClr val="65AD20"/>
        </a:buClr>
        <a:buFont typeface="Arial"/>
        <a:buChar char="•"/>
        <a:defRPr sz="2133" kern="1200">
          <a:solidFill>
            <a:srgbClr val="8E8E8E"/>
          </a:solidFill>
          <a:latin typeface="Open Sans"/>
          <a:ea typeface="+mn-ea"/>
          <a:cs typeface="Open Sans"/>
        </a:defRPr>
      </a:lvl3pPr>
      <a:lvl4pPr marL="2031949" indent="-203195" algn="l" defTabSz="609585" rtl="0" eaLnBrk="1" latinLnBrk="0" hangingPunct="1">
        <a:spcBef>
          <a:spcPct val="20000"/>
        </a:spcBef>
        <a:buClr>
          <a:srgbClr val="E0285E"/>
        </a:buClr>
        <a:buSzPct val="80000"/>
        <a:buFont typeface="Arial"/>
        <a:buChar char="•"/>
        <a:defRPr sz="1867" kern="1200">
          <a:solidFill>
            <a:srgbClr val="8E8E8E"/>
          </a:solidFill>
          <a:latin typeface="Open Sans"/>
          <a:ea typeface="+mn-ea"/>
          <a:cs typeface="Open Sans"/>
        </a:defRPr>
      </a:lvl4pPr>
      <a:lvl5pPr marL="2743131" indent="-304792" algn="l" defTabSz="609585" rtl="0" eaLnBrk="1" latinLnBrk="0" hangingPunct="1">
        <a:spcBef>
          <a:spcPct val="20000"/>
        </a:spcBef>
        <a:buFont typeface="Arial"/>
        <a:buChar char="»"/>
        <a:defRPr sz="2667" kern="1200">
          <a:solidFill>
            <a:schemeClr val="tx1">
              <a:lumMod val="50000"/>
              <a:lumOff val="50000"/>
            </a:schemeClr>
          </a:solidFill>
          <a:latin typeface="Open Sans"/>
          <a:ea typeface="+mn-ea"/>
          <a:cs typeface="Open San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de-DE"/>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1.xml"/><Relationship Id="rId1" Type="http://schemas.openxmlformats.org/officeDocument/2006/relationships/slideLayout" Target="../slideLayouts/slideLayout30.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48.xml"/><Relationship Id="rId4" Type="http://schemas.openxmlformats.org/officeDocument/2006/relationships/image" Target="../media/image76.svg"/></Relationships>
</file>

<file path=ppt/slides/_rels/slide11.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notesSlide" Target="../notesSlides/notesSlide11.xml"/><Relationship Id="rId1" Type="http://schemas.openxmlformats.org/officeDocument/2006/relationships/slideLayout" Target="../slideLayouts/slideLayout49.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12.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5.png"/><Relationship Id="rId3" Type="http://schemas.openxmlformats.org/officeDocument/2006/relationships/image" Target="../media/image10.png"/><Relationship Id="rId7" Type="http://schemas.openxmlformats.org/officeDocument/2006/relationships/image" Target="../media/image78.png"/><Relationship Id="rId12" Type="http://schemas.openxmlformats.org/officeDocument/2006/relationships/image" Target="../media/image94.svg"/><Relationship Id="rId2" Type="http://schemas.openxmlformats.org/officeDocument/2006/relationships/notesSlide" Target="../notesSlides/notesSlide12.xml"/><Relationship Id="rId1" Type="http://schemas.openxmlformats.org/officeDocument/2006/relationships/slideLayout" Target="../slideLayouts/slideLayout50.xml"/><Relationship Id="rId6" Type="http://schemas.openxmlformats.org/officeDocument/2006/relationships/image" Target="../media/image90.svg"/><Relationship Id="rId11" Type="http://schemas.openxmlformats.org/officeDocument/2006/relationships/image" Target="../media/image93.png"/><Relationship Id="rId5" Type="http://schemas.openxmlformats.org/officeDocument/2006/relationships/image" Target="../media/image89.png"/><Relationship Id="rId10"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92.jpeg"/><Relationship Id="rId14" Type="http://schemas.openxmlformats.org/officeDocument/2006/relationships/image" Target="../media/image96.svg"/></Relationships>
</file>

<file path=ppt/slides/_rels/slide13.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100.svg"/><Relationship Id="rId18" Type="http://schemas.openxmlformats.org/officeDocument/2006/relationships/image" Target="../media/image105.png"/><Relationship Id="rId3" Type="http://schemas.openxmlformats.org/officeDocument/2006/relationships/image" Target="../media/image30.jpeg"/><Relationship Id="rId21" Type="http://schemas.openxmlformats.org/officeDocument/2006/relationships/image" Target="../media/image108.svg"/><Relationship Id="rId7" Type="http://schemas.openxmlformats.org/officeDocument/2006/relationships/image" Target="../media/image34.jpeg"/><Relationship Id="rId12" Type="http://schemas.openxmlformats.org/officeDocument/2006/relationships/image" Target="../media/image99.png"/><Relationship Id="rId17" Type="http://schemas.openxmlformats.org/officeDocument/2006/relationships/image" Target="../media/image104.svg"/><Relationship Id="rId2" Type="http://schemas.openxmlformats.org/officeDocument/2006/relationships/notesSlide" Target="../notesSlides/notesSlide13.xml"/><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34.xml"/><Relationship Id="rId6" Type="http://schemas.openxmlformats.org/officeDocument/2006/relationships/image" Target="../media/image33.jpeg"/><Relationship Id="rId11" Type="http://schemas.openxmlformats.org/officeDocument/2006/relationships/image" Target="../media/image98.svg"/><Relationship Id="rId5" Type="http://schemas.openxmlformats.org/officeDocument/2006/relationships/image" Target="../media/image32.jpeg"/><Relationship Id="rId15" Type="http://schemas.openxmlformats.org/officeDocument/2006/relationships/image" Target="../media/image102.svg"/><Relationship Id="rId23" Type="http://schemas.openxmlformats.org/officeDocument/2006/relationships/image" Target="../media/image110.svg"/><Relationship Id="rId10" Type="http://schemas.openxmlformats.org/officeDocument/2006/relationships/image" Target="../media/image97.png"/><Relationship Id="rId19" Type="http://schemas.openxmlformats.org/officeDocument/2006/relationships/image" Target="../media/image106.svg"/><Relationship Id="rId4" Type="http://schemas.openxmlformats.org/officeDocument/2006/relationships/image" Target="../media/image31.jpeg"/><Relationship Id="rId9" Type="http://schemas.openxmlformats.org/officeDocument/2006/relationships/image" Target="../media/image10.png"/><Relationship Id="rId14" Type="http://schemas.openxmlformats.org/officeDocument/2006/relationships/image" Target="../media/image101.png"/><Relationship Id="rId22" Type="http://schemas.openxmlformats.org/officeDocument/2006/relationships/image" Target="../media/image109.png"/></Relationships>
</file>

<file path=ppt/slides/_rels/slide1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1.png"/><Relationship Id="rId7"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xml"/><Relationship Id="rId1" Type="http://schemas.openxmlformats.org/officeDocument/2006/relationships/slideLayout" Target="../slideLayouts/slideLayout32.xml"/><Relationship Id="rId4" Type="http://schemas.openxmlformats.org/officeDocument/2006/relationships/image" Target="../media/image115.png"/></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40.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41.xml"/><Relationship Id="rId4" Type="http://schemas.openxmlformats.org/officeDocument/2006/relationships/image" Target="../media/image39.svg"/></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2.xml"/><Relationship Id="rId4" Type="http://schemas.openxmlformats.org/officeDocument/2006/relationships/image" Target="../media/image41.svg"/></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image" Target="../media/image10.png"/><Relationship Id="rId5" Type="http://schemas.openxmlformats.org/officeDocument/2006/relationships/image" Target="../media/image44.png"/><Relationship Id="rId4" Type="http://schemas.openxmlformats.org/officeDocument/2006/relationships/image" Target="../media/image43.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10.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slides/_rels/slide8.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46.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svg"/><Relationship Id="rId3" Type="http://schemas.openxmlformats.org/officeDocument/2006/relationships/image" Target="../media/image65.png"/><Relationship Id="rId7" Type="http://schemas.openxmlformats.org/officeDocument/2006/relationships/image" Target="../media/image68.svg"/><Relationship Id="rId12"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47.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svg"/><Relationship Id="rId10" Type="http://schemas.openxmlformats.org/officeDocument/2006/relationships/image" Target="../media/image71.png"/><Relationship Id="rId4" Type="http://schemas.openxmlformats.org/officeDocument/2006/relationships/image" Target="../media/image57.png"/><Relationship Id="rId9" Type="http://schemas.openxmlformats.org/officeDocument/2006/relationships/image" Target="../media/image7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ieren 5">
            <a:extLst>
              <a:ext uri="{FF2B5EF4-FFF2-40B4-BE49-F238E27FC236}">
                <a16:creationId xmlns:a16="http://schemas.microsoft.com/office/drawing/2014/main" id="{88B1CC09-FBAE-4BB6-9B02-3844682480A9}"/>
              </a:ext>
            </a:extLst>
          </p:cNvPr>
          <p:cNvGrpSpPr/>
          <p:nvPr/>
        </p:nvGrpSpPr>
        <p:grpSpPr>
          <a:xfrm>
            <a:off x="6028901" y="-9023"/>
            <a:ext cx="6169075" cy="6884589"/>
            <a:chOff x="6028901" y="-9023"/>
            <a:chExt cx="6169075" cy="6884589"/>
          </a:xfrm>
        </p:grpSpPr>
        <p:sp>
          <p:nvSpPr>
            <p:cNvPr id="28" name="Abgerundetes Rechteck 27">
              <a:extLst>
                <a:ext uri="{FF2B5EF4-FFF2-40B4-BE49-F238E27FC236}">
                  <a16:creationId xmlns:a16="http://schemas.microsoft.com/office/drawing/2014/main" id="{EB0882BB-4140-0E4D-984A-CCC44A11B033}"/>
                </a:ext>
              </a:extLst>
            </p:cNvPr>
            <p:cNvSpPr/>
            <p:nvPr/>
          </p:nvSpPr>
          <p:spPr>
            <a:xfrm>
              <a:off x="6046913" y="4571566"/>
              <a:ext cx="3056703" cy="2304000"/>
            </a:xfrm>
            <a:prstGeom prst="roundRect">
              <a:avLst>
                <a:gd name="adj" fmla="val 0"/>
              </a:avLst>
            </a:prstGeom>
            <a:blipFill>
              <a:blip r:embed="rId3">
                <a:extLst>
                  <a:ext uri="{28A0092B-C50C-407E-A947-70E740481C1C}">
                    <a14:useLocalDpi xmlns:a14="http://schemas.microsoft.com/office/drawing/2010/main" val="0"/>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5" name="Abgerundetes Rechteck 24">
              <a:extLst>
                <a:ext uri="{FF2B5EF4-FFF2-40B4-BE49-F238E27FC236}">
                  <a16:creationId xmlns:a16="http://schemas.microsoft.com/office/drawing/2014/main" id="{B8DFF38D-8F05-9544-8F65-858DF74FE960}"/>
                </a:ext>
              </a:extLst>
            </p:cNvPr>
            <p:cNvSpPr/>
            <p:nvPr/>
          </p:nvSpPr>
          <p:spPr>
            <a:xfrm>
              <a:off x="6038163" y="2267566"/>
              <a:ext cx="3079425" cy="2304000"/>
            </a:xfrm>
            <a:prstGeom prst="roundRect">
              <a:avLst>
                <a:gd name="adj" fmla="val 0"/>
              </a:avLst>
            </a:prstGeom>
            <a:blipFill>
              <a:blip r:embed="rId4">
                <a:extLst>
                  <a:ext uri="{28A0092B-C50C-407E-A947-70E740481C1C}">
                    <a14:useLocalDpi xmlns:a14="http://schemas.microsoft.com/office/drawing/2010/main" val="0"/>
                  </a:ext>
                </a:extLst>
              </a:blip>
              <a:stretch>
                <a:fillRect r="1"/>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6" name="Abgerundetes Rechteck 25">
              <a:extLst>
                <a:ext uri="{FF2B5EF4-FFF2-40B4-BE49-F238E27FC236}">
                  <a16:creationId xmlns:a16="http://schemas.microsoft.com/office/drawing/2014/main" id="{C4845389-FE72-8744-BF71-382378E75F7D}"/>
                </a:ext>
              </a:extLst>
            </p:cNvPr>
            <p:cNvSpPr/>
            <p:nvPr/>
          </p:nvSpPr>
          <p:spPr>
            <a:xfrm>
              <a:off x="6029199" y="2109"/>
              <a:ext cx="3060000" cy="2304000"/>
            </a:xfrm>
            <a:prstGeom prst="roundRect">
              <a:avLst>
                <a:gd name="adj" fmla="val 0"/>
              </a:avLst>
            </a:prstGeom>
            <a:blipFill>
              <a:blip r:embed="rId5">
                <a:extLst>
                  <a:ext uri="{28A0092B-C50C-407E-A947-70E740481C1C}">
                    <a14:useLocalDpi xmlns:a14="http://schemas.microsoft.com/office/drawing/2010/main" val="0"/>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27" name="Abgerundetes Rechteck 26">
              <a:extLst>
                <a:ext uri="{FF2B5EF4-FFF2-40B4-BE49-F238E27FC236}">
                  <a16:creationId xmlns:a16="http://schemas.microsoft.com/office/drawing/2014/main" id="{3DDDB5B5-54F2-3646-ACD2-BE676B7F9784}"/>
                </a:ext>
              </a:extLst>
            </p:cNvPr>
            <p:cNvSpPr/>
            <p:nvPr/>
          </p:nvSpPr>
          <p:spPr>
            <a:xfrm>
              <a:off x="9111060" y="-9023"/>
              <a:ext cx="3079424" cy="2309566"/>
            </a:xfrm>
            <a:prstGeom prst="roundRect">
              <a:avLst>
                <a:gd name="adj" fmla="val 0"/>
              </a:avLst>
            </a:prstGeom>
            <a:blipFill>
              <a:blip r:embed="rId6">
                <a:extLst>
                  <a:ext uri="{28A0092B-C50C-407E-A947-70E740481C1C}">
                    <a14:useLocalDpi xmlns:a14="http://schemas.microsoft.com/office/drawing/2010/main" val="0"/>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0" name="Abgerundetes Rechteck 29">
              <a:extLst>
                <a:ext uri="{FF2B5EF4-FFF2-40B4-BE49-F238E27FC236}">
                  <a16:creationId xmlns:a16="http://schemas.microsoft.com/office/drawing/2014/main" id="{0C38CB31-EC9D-2543-8C26-24FF1A81885D}"/>
                </a:ext>
              </a:extLst>
            </p:cNvPr>
            <p:cNvSpPr/>
            <p:nvPr/>
          </p:nvSpPr>
          <p:spPr>
            <a:xfrm>
              <a:off x="9108482" y="2278683"/>
              <a:ext cx="3083518" cy="2304000"/>
            </a:xfrm>
            <a:prstGeom prst="roundRect">
              <a:avLst>
                <a:gd name="adj" fmla="val 0"/>
              </a:avLst>
            </a:prstGeom>
            <a:blipFill>
              <a:blip r:embed="rId7">
                <a:extLst>
                  <a:ext uri="{28A0092B-C50C-407E-A947-70E740481C1C}">
                    <a14:useLocalDpi xmlns:a14="http://schemas.microsoft.com/office/drawing/2010/main" val="0"/>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9" name="Abgerundetes Rechteck 28">
              <a:extLst>
                <a:ext uri="{FF2B5EF4-FFF2-40B4-BE49-F238E27FC236}">
                  <a16:creationId xmlns:a16="http://schemas.microsoft.com/office/drawing/2014/main" id="{D9EBB035-3F47-7045-9CF6-9FE63E90DFFC}"/>
                </a:ext>
              </a:extLst>
            </p:cNvPr>
            <p:cNvSpPr/>
            <p:nvPr/>
          </p:nvSpPr>
          <p:spPr>
            <a:xfrm>
              <a:off x="9103615" y="4554000"/>
              <a:ext cx="3094361" cy="2304000"/>
            </a:xfrm>
            <a:prstGeom prst="roundRect">
              <a:avLst>
                <a:gd name="adj" fmla="val 0"/>
              </a:avLst>
            </a:prstGeom>
            <a:blipFill>
              <a:blip r:embed="rId8">
                <a:extLst>
                  <a:ext uri="{28A0092B-C50C-407E-A947-70E740481C1C}">
                    <a14:useLocalDpi xmlns:a14="http://schemas.microsoft.com/office/drawing/2010/main" val="0"/>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Open Sans"/>
                <a:ea typeface="+mn-ea"/>
                <a:cs typeface="+mn-cs"/>
              </a:endParaRPr>
            </a:p>
          </p:txBody>
        </p:sp>
        <p:cxnSp>
          <p:nvCxnSpPr>
            <p:cNvPr id="3" name="Straight Connector 2">
              <a:extLst>
                <a:ext uri="{FF2B5EF4-FFF2-40B4-BE49-F238E27FC236}">
                  <a16:creationId xmlns:a16="http://schemas.microsoft.com/office/drawing/2014/main" id="{77C6589D-4263-458D-8D40-62A9364F2111}"/>
                </a:ext>
              </a:extLst>
            </p:cNvPr>
            <p:cNvCxnSpPr>
              <a:cxnSpLocks/>
            </p:cNvCxnSpPr>
            <p:nvPr/>
          </p:nvCxnSpPr>
          <p:spPr>
            <a:xfrm flipV="1">
              <a:off x="6029199" y="4536434"/>
              <a:ext cx="6161285" cy="17566"/>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BA4AB620-81CF-4C4A-B1F4-6FD2B71C7A06}"/>
                </a:ext>
              </a:extLst>
            </p:cNvPr>
            <p:cNvCxnSpPr>
              <a:cxnSpLocks/>
            </p:cNvCxnSpPr>
            <p:nvPr/>
          </p:nvCxnSpPr>
          <p:spPr>
            <a:xfrm flipV="1">
              <a:off x="6028901" y="2269750"/>
              <a:ext cx="6161285" cy="17566"/>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BB12212-D00B-453D-9D8F-9115C2B31E98}"/>
                </a:ext>
              </a:extLst>
            </p:cNvPr>
            <p:cNvCxnSpPr>
              <a:cxnSpLocks/>
            </p:cNvCxnSpPr>
            <p:nvPr/>
          </p:nvCxnSpPr>
          <p:spPr>
            <a:xfrm flipV="1">
              <a:off x="6032941" y="3384"/>
              <a:ext cx="13972" cy="6857999"/>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DBD3931-27B6-4854-85D0-EECD14A94669}"/>
                </a:ext>
              </a:extLst>
            </p:cNvPr>
            <p:cNvCxnSpPr>
              <a:cxnSpLocks/>
            </p:cNvCxnSpPr>
            <p:nvPr/>
          </p:nvCxnSpPr>
          <p:spPr>
            <a:xfrm flipV="1">
              <a:off x="9094510" y="-2199"/>
              <a:ext cx="13972" cy="6857999"/>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grpSp>
      <p:pic>
        <p:nvPicPr>
          <p:cNvPr id="21" name="Grafik 6" descr="Ein Bild, das Text, ClipArt enthält.&#10;&#10;Automatisch generierte Beschreibung">
            <a:extLst>
              <a:ext uri="{FF2B5EF4-FFF2-40B4-BE49-F238E27FC236}">
                <a16:creationId xmlns:a16="http://schemas.microsoft.com/office/drawing/2014/main" id="{EBD7B03A-F643-45A1-A848-2E0448A032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sp>
        <p:nvSpPr>
          <p:cNvPr id="2" name="TextBox 1">
            <a:extLst>
              <a:ext uri="{FF2B5EF4-FFF2-40B4-BE49-F238E27FC236}">
                <a16:creationId xmlns:a16="http://schemas.microsoft.com/office/drawing/2014/main" id="{20B2346A-A1B2-42BA-9360-CEB7F2D2DDA5}"/>
              </a:ext>
            </a:extLst>
          </p:cNvPr>
          <p:cNvSpPr txBox="1"/>
          <p:nvPr/>
        </p:nvSpPr>
        <p:spPr>
          <a:xfrm>
            <a:off x="-1" y="6486468"/>
            <a:ext cx="27058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Open Sans"/>
                <a:ea typeface="+mn-ea"/>
                <a:cs typeface="+mn-cs"/>
              </a:rPr>
              <a:t>partner.myWorld.com</a:t>
            </a:r>
          </a:p>
        </p:txBody>
      </p:sp>
      <p:sp>
        <p:nvSpPr>
          <p:cNvPr id="4" name="TextBox 3">
            <a:extLst>
              <a:ext uri="{FF2B5EF4-FFF2-40B4-BE49-F238E27FC236}">
                <a16:creationId xmlns:a16="http://schemas.microsoft.com/office/drawing/2014/main" id="{5F4183D2-186E-43CA-8342-2A346C5BDF66}"/>
              </a:ext>
            </a:extLst>
          </p:cNvPr>
          <p:cNvSpPr txBox="1"/>
          <p:nvPr/>
        </p:nvSpPr>
        <p:spPr>
          <a:xfrm>
            <a:off x="270933" y="2770689"/>
            <a:ext cx="2434964" cy="461665"/>
          </a:xfrm>
          <a:prstGeom prst="rect">
            <a:avLst/>
          </a:prstGeom>
          <a:noFill/>
        </p:spPr>
        <p:txBody>
          <a:bodyPr wrap="square" rtlCol="0">
            <a:spAutoFit/>
          </a:bodyPr>
          <a:lstStyle/>
          <a:p>
            <a:r>
              <a:rPr lang="en-US" sz="2400" dirty="0">
                <a:solidFill>
                  <a:schemeClr val="bg1"/>
                </a:solidFill>
                <a:latin typeface="Trebuchet MS" panose="020B0603020202020204" pitchFamily="34" charset="0"/>
              </a:rPr>
              <a:t>EMPRESA:</a:t>
            </a:r>
          </a:p>
        </p:txBody>
      </p:sp>
      <p:sp>
        <p:nvSpPr>
          <p:cNvPr id="23" name="TextBox 22">
            <a:extLst>
              <a:ext uri="{FF2B5EF4-FFF2-40B4-BE49-F238E27FC236}">
                <a16:creationId xmlns:a16="http://schemas.microsoft.com/office/drawing/2014/main" id="{6FB4489B-4886-4BA4-8D0E-F625D87F4F8C}"/>
              </a:ext>
            </a:extLst>
          </p:cNvPr>
          <p:cNvSpPr txBox="1"/>
          <p:nvPr/>
        </p:nvSpPr>
        <p:spPr>
          <a:xfrm>
            <a:off x="270933" y="3992742"/>
            <a:ext cx="2434964" cy="461665"/>
          </a:xfrm>
          <a:prstGeom prst="rect">
            <a:avLst/>
          </a:prstGeom>
          <a:noFill/>
        </p:spPr>
        <p:txBody>
          <a:bodyPr wrap="square" rtlCol="0">
            <a:spAutoFit/>
          </a:bodyPr>
          <a:lstStyle/>
          <a:p>
            <a:r>
              <a:rPr lang="en-US" sz="2400" dirty="0">
                <a:solidFill>
                  <a:schemeClr val="bg1"/>
                </a:solidFill>
                <a:latin typeface="Trebuchet MS" panose="020B0603020202020204" pitchFamily="34" charset="0"/>
              </a:rPr>
              <a:t>APRESENTADOR: </a:t>
            </a:r>
          </a:p>
        </p:txBody>
      </p:sp>
      <p:sp>
        <p:nvSpPr>
          <p:cNvPr id="5" name="Rectangle 4">
            <a:extLst>
              <a:ext uri="{FF2B5EF4-FFF2-40B4-BE49-F238E27FC236}">
                <a16:creationId xmlns:a16="http://schemas.microsoft.com/office/drawing/2014/main" id="{C7A8547C-211A-4501-A568-93502BBE4B29}"/>
              </a:ext>
            </a:extLst>
          </p:cNvPr>
          <p:cNvSpPr/>
          <p:nvPr/>
        </p:nvSpPr>
        <p:spPr>
          <a:xfrm>
            <a:off x="270933" y="3242192"/>
            <a:ext cx="4253458" cy="603524"/>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DC4EC093-77A0-4BEE-B1BB-9C3AC8CD9BB1}"/>
              </a:ext>
            </a:extLst>
          </p:cNvPr>
          <p:cNvSpPr/>
          <p:nvPr/>
        </p:nvSpPr>
        <p:spPr>
          <a:xfrm>
            <a:off x="270933" y="4474082"/>
            <a:ext cx="4253458" cy="603524"/>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89110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30">
            <a:extLst>
              <a:ext uri="{FF2B5EF4-FFF2-40B4-BE49-F238E27FC236}">
                <a16:creationId xmlns:a16="http://schemas.microsoft.com/office/drawing/2014/main" id="{EDD81B54-8935-4A65-8BA6-AB61FE41BBC4}"/>
              </a:ext>
            </a:extLst>
          </p:cNvPr>
          <p:cNvSpPr/>
          <p:nvPr/>
        </p:nvSpPr>
        <p:spPr>
          <a:xfrm>
            <a:off x="0" y="4961106"/>
            <a:ext cx="12192000" cy="1896894"/>
          </a:xfrm>
          <a:prstGeom prst="rect">
            <a:avLst/>
          </a:prstGeom>
          <a:solidFill>
            <a:schemeClr val="tx1">
              <a:lumMod val="50000"/>
              <a:alpha val="4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cxnSp>
        <p:nvCxnSpPr>
          <p:cNvPr id="22" name="Straight Connector 8">
            <a:extLst>
              <a:ext uri="{FF2B5EF4-FFF2-40B4-BE49-F238E27FC236}">
                <a16:creationId xmlns:a16="http://schemas.microsoft.com/office/drawing/2014/main" id="{FF20D9BC-1CF3-425A-A98F-174D968B1C49}"/>
              </a:ext>
            </a:extLst>
          </p:cNvPr>
          <p:cNvCxnSpPr>
            <a:cxnSpLocks/>
          </p:cNvCxnSpPr>
          <p:nvPr/>
        </p:nvCxnSpPr>
        <p:spPr>
          <a:xfrm>
            <a:off x="0" y="4961106"/>
            <a:ext cx="1219200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3" name="Rechteck 17">
            <a:extLst>
              <a:ext uri="{FF2B5EF4-FFF2-40B4-BE49-F238E27FC236}">
                <a16:creationId xmlns:a16="http://schemas.microsoft.com/office/drawing/2014/main" id="{0420145A-E56B-4C67-A673-373DC761291C}"/>
              </a:ext>
            </a:extLst>
          </p:cNvPr>
          <p:cNvSpPr/>
          <p:nvPr/>
        </p:nvSpPr>
        <p:spPr>
          <a:xfrm>
            <a:off x="3986371" y="5570999"/>
            <a:ext cx="3960000" cy="677108"/>
          </a:xfrm>
          <a:prstGeom prst="rect">
            <a:avLst/>
          </a:prstGeom>
        </p:spPr>
        <p:txBody>
          <a:bodyPr wrap="square">
            <a:spAutoFit/>
          </a:bodyPr>
          <a:lstStyle/>
          <a:p>
            <a:pPr lvl="0" algn="ctr">
              <a:defRPr/>
            </a:pPr>
            <a:r>
              <a:rPr lang="de-DE" sz="2000" b="1" dirty="0">
                <a:solidFill>
                  <a:schemeClr val="bg1"/>
                </a:solidFill>
                <a:latin typeface="Trebuchet MS" panose="020B0603020202020204" pitchFamily="34" charset="0"/>
              </a:rPr>
              <a:t>Intensificação</a:t>
            </a:r>
            <a:br>
              <a:rPr kumimoji="0" lang="de-DE" sz="2000" b="1"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br>
            <a:r>
              <a:rPr lang="de-AT" dirty="0">
                <a:solidFill>
                  <a:srgbClr val="FFFFFF"/>
                </a:solidFill>
                <a:latin typeface="Trebuchet MS" panose="020B0603020202020204" pitchFamily="34" charset="0"/>
                <a:ea typeface="Calibri" panose="020F0502020204030204" pitchFamily="34" charset="0"/>
                <a:cs typeface="Calibri" panose="020F0502020204030204" pitchFamily="34" charset="0"/>
              </a:rPr>
              <a:t>„mais vendas por visita“</a:t>
            </a:r>
            <a:r>
              <a:rPr kumimoji="0" lang="de-AT" sz="1800" b="0" i="0" u="none" strike="noStrike" kern="1200" cap="none" spc="0" normalizeH="0" baseline="0" noProof="0" dirty="0">
                <a:ln>
                  <a:noFill/>
                </a:ln>
                <a:solidFill>
                  <a:srgbClr val="FFFFFF"/>
                </a:solidFill>
                <a:effectLst/>
                <a:uLnTx/>
                <a:uFillTx/>
                <a:latin typeface="Trebuchet MS" panose="020B0603020202020204" pitchFamily="34" charset="0"/>
                <a:ea typeface="Calibri" panose="020F0502020204030204" pitchFamily="34" charset="0"/>
                <a:cs typeface="Calibri" panose="020F0502020204030204" pitchFamily="34" charset="0"/>
              </a:rPr>
              <a:t> </a:t>
            </a:r>
            <a:endParaRPr kumimoji="0" lang="en-US" sz="2000" b="0" i="0" u="none" strike="noStrike" kern="1200" cap="none" spc="0" normalizeH="0" baseline="0" noProof="0" dirty="0">
              <a:ln>
                <a:noFill/>
              </a:ln>
              <a:solidFill>
                <a:srgbClr val="FFFFFF"/>
              </a:solidFill>
              <a:effectLst/>
              <a:uLnTx/>
              <a:uFillTx/>
              <a:latin typeface="Trebuchet MS" panose="020B0603020202020204" pitchFamily="34" charset="0"/>
              <a:ea typeface="Calibri" panose="020F0502020204030204" pitchFamily="34" charset="0"/>
              <a:cs typeface="Times New Roman" panose="02020603050405020304" pitchFamily="18" charset="0"/>
            </a:endParaRPr>
          </a:p>
        </p:txBody>
      </p:sp>
      <p:sp>
        <p:nvSpPr>
          <p:cNvPr id="6" name="Rechteck 15">
            <a:extLst>
              <a:ext uri="{FF2B5EF4-FFF2-40B4-BE49-F238E27FC236}">
                <a16:creationId xmlns:a16="http://schemas.microsoft.com/office/drawing/2014/main" id="{661A1CD3-DAEF-40C7-BCD4-91A67F03F7B4}"/>
              </a:ext>
            </a:extLst>
          </p:cNvPr>
          <p:cNvSpPr/>
          <p:nvPr/>
        </p:nvSpPr>
        <p:spPr>
          <a:xfrm>
            <a:off x="122138" y="5570999"/>
            <a:ext cx="3960000" cy="677108"/>
          </a:xfrm>
          <a:prstGeom prst="rect">
            <a:avLst/>
          </a:prstGeom>
        </p:spPr>
        <p:txBody>
          <a:bodyPr wrap="square">
            <a:spAutoFit/>
          </a:bodyPr>
          <a:lstStyle/>
          <a:p>
            <a:pPr lvl="0" algn="ctr">
              <a:defRPr/>
            </a:pPr>
            <a:r>
              <a:rPr lang="de-AT" sz="2000" b="1" dirty="0">
                <a:solidFill>
                  <a:schemeClr val="bg1"/>
                </a:solidFill>
                <a:latin typeface="Trebuchet MS" panose="020B0603020202020204" pitchFamily="34" charset="0"/>
              </a:rPr>
              <a:t>Fidelidade</a:t>
            </a:r>
            <a:endParaRPr kumimoji="0" lang="de-AT" sz="2000" b="1"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p>
            <a:pPr lvl="0" algn="ctr">
              <a:defRPr/>
            </a:pPr>
            <a:r>
              <a:rPr lang="de-AT" dirty="0">
                <a:solidFill>
                  <a:schemeClr val="bg1"/>
                </a:solidFill>
                <a:latin typeface="Trebuchet MS" panose="020B0603020202020204" pitchFamily="34" charset="0"/>
                <a:ea typeface="Calibri" panose="020F0502020204030204" pitchFamily="34" charset="0"/>
                <a:cs typeface="Calibri" panose="020F0502020204030204" pitchFamily="34" charset="0"/>
              </a:rPr>
              <a:t>„mais visitas a loja“</a:t>
            </a:r>
            <a:endParaRPr lang="de-AT" dirty="0">
              <a:solidFill>
                <a:schemeClr val="bg1"/>
              </a:solidFill>
              <a:latin typeface="Trebuchet MS" panose="020B0603020202020204" pitchFamily="34" charset="0"/>
            </a:endParaRPr>
          </a:p>
        </p:txBody>
      </p:sp>
      <p:sp>
        <p:nvSpPr>
          <p:cNvPr id="9" name="Rechteck 13">
            <a:extLst>
              <a:ext uri="{FF2B5EF4-FFF2-40B4-BE49-F238E27FC236}">
                <a16:creationId xmlns:a16="http://schemas.microsoft.com/office/drawing/2014/main" id="{678E7544-F82A-4930-9673-66E9C251723C}"/>
              </a:ext>
            </a:extLst>
          </p:cNvPr>
          <p:cNvSpPr/>
          <p:nvPr/>
        </p:nvSpPr>
        <p:spPr>
          <a:xfrm>
            <a:off x="7850605" y="5570999"/>
            <a:ext cx="3960000" cy="6771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AT" sz="2000" b="1" dirty="0">
                <a:solidFill>
                  <a:srgbClr val="FFFFFF"/>
                </a:solidFill>
                <a:latin typeface="Trebuchet MS" panose="020B0603020202020204" pitchFamily="34" charset="0"/>
              </a:rPr>
              <a:t>Ativação</a:t>
            </a:r>
            <a:endParaRPr kumimoji="0" lang="de-AT" sz="2000" b="1"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a:p>
            <a:pPr lvl="0" algn="ctr">
              <a:defRPr/>
            </a:pPr>
            <a:r>
              <a:rPr kumimoji="0" lang="de-AT" sz="1800" b="0" i="0" u="none" strike="noStrike" kern="1200" cap="none" spc="0" normalizeH="0" baseline="0" noProof="0" dirty="0">
                <a:ln>
                  <a:noFill/>
                </a:ln>
                <a:solidFill>
                  <a:srgbClr val="FFFFFF"/>
                </a:solidFill>
                <a:effectLst/>
                <a:uLnTx/>
                <a:uFillTx/>
                <a:latin typeface="Trebuchet MS" panose="020B0603020202020204" pitchFamily="34" charset="0"/>
                <a:ea typeface="Calibri" panose="020F0502020204030204" pitchFamily="34" charset="0"/>
                <a:cs typeface="Calibri" panose="020F0502020204030204" pitchFamily="34" charset="0"/>
              </a:rPr>
              <a:t>„</a:t>
            </a:r>
            <a:r>
              <a:rPr kumimoji="0" lang="pt-BR" sz="1800" b="0" i="0" u="none" strike="noStrike" kern="1200" cap="none" spc="0" normalizeH="0" baseline="0" noProof="0" dirty="0">
                <a:ln>
                  <a:noFill/>
                </a:ln>
                <a:solidFill>
                  <a:srgbClr val="FFFFFF"/>
                </a:solidFill>
                <a:effectLst/>
                <a:uLnTx/>
                <a:uFillTx/>
                <a:latin typeface="Trebuchet MS" panose="020B0603020202020204" pitchFamily="34" charset="0"/>
                <a:ea typeface="Calibri" panose="020F0502020204030204" pitchFamily="34" charset="0"/>
                <a:cs typeface="Calibri" panose="020F0502020204030204" pitchFamily="34" charset="0"/>
              </a:rPr>
              <a:t>expansão da base de consumo</a:t>
            </a:r>
            <a:r>
              <a:rPr kumimoji="0" lang="de-AT" sz="1800" b="0" i="0" u="none" strike="noStrike" kern="1200" cap="none" spc="0" normalizeH="0" baseline="0" noProof="0" dirty="0">
                <a:ln>
                  <a:noFill/>
                </a:ln>
                <a:solidFill>
                  <a:srgbClr val="FFFFFF"/>
                </a:solidFill>
                <a:effectLst/>
                <a:uLnTx/>
                <a:uFillTx/>
                <a:latin typeface="Trebuchet MS" panose="020B0603020202020204" pitchFamily="34" charset="0"/>
                <a:ea typeface="Calibri" panose="020F0502020204030204" pitchFamily="34" charset="0"/>
                <a:cs typeface="Calibri" panose="020F0502020204030204" pitchFamily="34" charset="0"/>
              </a:rPr>
              <a:t>“</a:t>
            </a:r>
            <a:endParaRPr kumimoji="0" lang="de-AT" sz="18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p:txBody>
      </p:sp>
      <p:cxnSp>
        <p:nvCxnSpPr>
          <p:cNvPr id="31" name="Straight Connector 30">
            <a:extLst>
              <a:ext uri="{FF2B5EF4-FFF2-40B4-BE49-F238E27FC236}">
                <a16:creationId xmlns:a16="http://schemas.microsoft.com/office/drawing/2014/main" id="{A00F5980-4A7C-4DC5-A8EE-90FF2C6034A7}"/>
              </a:ext>
            </a:extLst>
          </p:cNvPr>
          <p:cNvCxnSpPr>
            <a:cxnSpLocks/>
          </p:cNvCxnSpPr>
          <p:nvPr/>
        </p:nvCxnSpPr>
        <p:spPr>
          <a:xfrm>
            <a:off x="2102138" y="4467419"/>
            <a:ext cx="0" cy="110358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BAEB4182-F445-4ABA-8A1A-C9591FA9BECC}"/>
              </a:ext>
            </a:extLst>
          </p:cNvPr>
          <p:cNvCxnSpPr>
            <a:cxnSpLocks/>
          </p:cNvCxnSpPr>
          <p:nvPr/>
        </p:nvCxnSpPr>
        <p:spPr>
          <a:xfrm>
            <a:off x="5966371" y="4467419"/>
            <a:ext cx="0" cy="110358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0F903457-4DE5-47CA-9B7D-0EB1234A9711}"/>
              </a:ext>
            </a:extLst>
          </p:cNvPr>
          <p:cNvCxnSpPr>
            <a:cxnSpLocks/>
          </p:cNvCxnSpPr>
          <p:nvPr/>
        </p:nvCxnSpPr>
        <p:spPr>
          <a:xfrm>
            <a:off x="9830605" y="4467419"/>
            <a:ext cx="0" cy="1103580"/>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59" name="Group 58">
            <a:extLst>
              <a:ext uri="{FF2B5EF4-FFF2-40B4-BE49-F238E27FC236}">
                <a16:creationId xmlns:a16="http://schemas.microsoft.com/office/drawing/2014/main" id="{E899134E-16BF-436F-81AD-242D7A03FE82}"/>
              </a:ext>
            </a:extLst>
          </p:cNvPr>
          <p:cNvGrpSpPr/>
          <p:nvPr/>
        </p:nvGrpSpPr>
        <p:grpSpPr>
          <a:xfrm>
            <a:off x="1456698" y="3176539"/>
            <a:ext cx="1290880" cy="1290880"/>
            <a:chOff x="1456698" y="3176539"/>
            <a:chExt cx="1290880" cy="1290880"/>
          </a:xfrm>
        </p:grpSpPr>
        <p:sp>
          <p:nvSpPr>
            <p:cNvPr id="41" name="Oval 40">
              <a:extLst>
                <a:ext uri="{FF2B5EF4-FFF2-40B4-BE49-F238E27FC236}">
                  <a16:creationId xmlns:a16="http://schemas.microsoft.com/office/drawing/2014/main" id="{4683C1F5-7797-4E97-9EBF-C341FA5BB915}"/>
                </a:ext>
              </a:extLst>
            </p:cNvPr>
            <p:cNvSpPr/>
            <p:nvPr/>
          </p:nvSpPr>
          <p:spPr>
            <a:xfrm>
              <a:off x="1456698" y="3176539"/>
              <a:ext cx="1290880" cy="1290880"/>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52" name="Graphic 51" descr="Thumbs up sign">
              <a:extLst>
                <a:ext uri="{FF2B5EF4-FFF2-40B4-BE49-F238E27FC236}">
                  <a16:creationId xmlns:a16="http://schemas.microsoft.com/office/drawing/2014/main" id="{D41382A6-A5F2-49E0-BF35-4D919627D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4938" y="3322377"/>
              <a:ext cx="914400" cy="914400"/>
            </a:xfrm>
            <a:prstGeom prst="rect">
              <a:avLst/>
            </a:prstGeom>
          </p:spPr>
        </p:pic>
      </p:grpSp>
      <p:grpSp>
        <p:nvGrpSpPr>
          <p:cNvPr id="60" name="Group 59">
            <a:extLst>
              <a:ext uri="{FF2B5EF4-FFF2-40B4-BE49-F238E27FC236}">
                <a16:creationId xmlns:a16="http://schemas.microsoft.com/office/drawing/2014/main" id="{60EB7964-748D-427F-9523-886CBB27E299}"/>
              </a:ext>
            </a:extLst>
          </p:cNvPr>
          <p:cNvGrpSpPr/>
          <p:nvPr/>
        </p:nvGrpSpPr>
        <p:grpSpPr>
          <a:xfrm>
            <a:off x="5320932" y="3176539"/>
            <a:ext cx="1290880" cy="1290880"/>
            <a:chOff x="5320931" y="3176539"/>
            <a:chExt cx="1290880" cy="1290880"/>
          </a:xfrm>
        </p:grpSpPr>
        <p:sp>
          <p:nvSpPr>
            <p:cNvPr id="35" name="Oval 34">
              <a:extLst>
                <a:ext uri="{FF2B5EF4-FFF2-40B4-BE49-F238E27FC236}">
                  <a16:creationId xmlns:a16="http://schemas.microsoft.com/office/drawing/2014/main" id="{D6FF45DF-E6E0-4D4A-99DF-3AB0D5D96BCB}"/>
                </a:ext>
              </a:extLst>
            </p:cNvPr>
            <p:cNvSpPr/>
            <p:nvPr/>
          </p:nvSpPr>
          <p:spPr>
            <a:xfrm>
              <a:off x="5320931" y="3176539"/>
              <a:ext cx="1290880" cy="1290880"/>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53" name="Graphic 52" descr="Thumbs up sign">
              <a:extLst>
                <a:ext uri="{FF2B5EF4-FFF2-40B4-BE49-F238E27FC236}">
                  <a16:creationId xmlns:a16="http://schemas.microsoft.com/office/drawing/2014/main" id="{0FF4B348-37E9-4004-ADF4-B67922F26E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9171" y="3322377"/>
              <a:ext cx="914400" cy="914400"/>
            </a:xfrm>
            <a:prstGeom prst="rect">
              <a:avLst/>
            </a:prstGeom>
          </p:spPr>
        </p:pic>
      </p:grpSp>
      <p:grpSp>
        <p:nvGrpSpPr>
          <p:cNvPr id="61" name="Group 60">
            <a:extLst>
              <a:ext uri="{FF2B5EF4-FFF2-40B4-BE49-F238E27FC236}">
                <a16:creationId xmlns:a16="http://schemas.microsoft.com/office/drawing/2014/main" id="{761CB1EC-EEA7-4D60-B52E-40072A3AF852}"/>
              </a:ext>
            </a:extLst>
          </p:cNvPr>
          <p:cNvGrpSpPr/>
          <p:nvPr/>
        </p:nvGrpSpPr>
        <p:grpSpPr>
          <a:xfrm>
            <a:off x="9185165" y="3176539"/>
            <a:ext cx="1290880" cy="1290880"/>
            <a:chOff x="9185165" y="3176539"/>
            <a:chExt cx="1290880" cy="1290880"/>
          </a:xfrm>
        </p:grpSpPr>
        <p:sp>
          <p:nvSpPr>
            <p:cNvPr id="38" name="Oval 37">
              <a:extLst>
                <a:ext uri="{FF2B5EF4-FFF2-40B4-BE49-F238E27FC236}">
                  <a16:creationId xmlns:a16="http://schemas.microsoft.com/office/drawing/2014/main" id="{4FB1F11B-2D91-48D7-9C17-AB697CD81D48}"/>
                </a:ext>
              </a:extLst>
            </p:cNvPr>
            <p:cNvSpPr/>
            <p:nvPr/>
          </p:nvSpPr>
          <p:spPr>
            <a:xfrm>
              <a:off x="9185165" y="3176539"/>
              <a:ext cx="1290880" cy="1290880"/>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54" name="Graphic 53" descr="Thumbs up sign">
              <a:extLst>
                <a:ext uri="{FF2B5EF4-FFF2-40B4-BE49-F238E27FC236}">
                  <a16:creationId xmlns:a16="http://schemas.microsoft.com/office/drawing/2014/main" id="{9373E0B0-2BFA-4EE8-9138-1E2ACA073B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3405" y="3322377"/>
              <a:ext cx="914400" cy="914400"/>
            </a:xfrm>
            <a:prstGeom prst="rect">
              <a:avLst/>
            </a:prstGeom>
          </p:spPr>
        </p:pic>
      </p:grpSp>
    </p:spTree>
    <p:extLst>
      <p:ext uri="{BB962C8B-B14F-4D97-AF65-F5344CB8AC3E}">
        <p14:creationId xmlns:p14="http://schemas.microsoft.com/office/powerpoint/2010/main" val="127848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Horizontal)">
                                      <p:cBhvr>
                                        <p:cTn id="7" dur="500"/>
                                        <p:tgtEl>
                                          <p:spTgt spid="31"/>
                                        </p:tgtEl>
                                      </p:cBhvr>
                                    </p:animEffect>
                                  </p:childTnLst>
                                </p:cTn>
                              </p:par>
                              <p:par>
                                <p:cTn id="8" presetID="16" presetClass="entr" presetSubtype="42"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arn(outHorizontal)">
                                      <p:cBhvr>
                                        <p:cTn id="10" dur="500"/>
                                        <p:tgtEl>
                                          <p:spTgt spid="32"/>
                                        </p:tgtEl>
                                      </p:cBhvr>
                                    </p:animEffect>
                                  </p:childTnLst>
                                </p:cTn>
                              </p:par>
                              <p:par>
                                <p:cTn id="11" presetID="16" presetClass="entr" presetSubtype="42"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barn(outHorizontal)">
                                      <p:cBhvr>
                                        <p:cTn id="13" dur="500"/>
                                        <p:tgtEl>
                                          <p:spTgt spid="33"/>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down)">
                                      <p:cBhvr>
                                        <p:cTn id="17" dur="500"/>
                                        <p:tgtEl>
                                          <p:spTgt spid="59"/>
                                        </p:tgtEl>
                                      </p:cBhvr>
                                    </p:animEffect>
                                  </p:childTnLst>
                                </p:cTn>
                              </p:par>
                              <p:par>
                                <p:cTn id="18" presetID="22" presetClass="entr" presetSubtype="4" fill="hold"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down)">
                                      <p:cBhvr>
                                        <p:cTn id="20" dur="500"/>
                                        <p:tgtEl>
                                          <p:spTgt spid="60"/>
                                        </p:tgtEl>
                                      </p:cBhvr>
                                    </p:animEffect>
                                  </p:childTnLst>
                                </p:cTn>
                              </p:par>
                              <p:par>
                                <p:cTn id="21" presetID="22" presetClass="entr" presetSubtype="4"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wipe(down)">
                                      <p:cBhvr>
                                        <p:cTn id="23" dur="500"/>
                                        <p:tgtEl>
                                          <p:spTgt spid="61"/>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up)">
                                      <p:cBhvr>
                                        <p:cTn id="29" dur="500"/>
                                        <p:tgtEl>
                                          <p:spTgt spid="3"/>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69A458-AD96-490B-83A8-793A86CA48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6683" y="1194540"/>
            <a:ext cx="3080479" cy="5663460"/>
          </a:xfrm>
          <a:prstGeom prst="rect">
            <a:avLst/>
          </a:prstGeom>
        </p:spPr>
      </p:pic>
      <p:pic>
        <p:nvPicPr>
          <p:cNvPr id="39" name="Picture 38">
            <a:extLst>
              <a:ext uri="{FF2B5EF4-FFF2-40B4-BE49-F238E27FC236}">
                <a16:creationId xmlns:a16="http://schemas.microsoft.com/office/drawing/2014/main" id="{2F6EDF62-97F6-4A5D-B292-32FDB7641A0D}"/>
              </a:ext>
            </a:extLst>
          </p:cNvPr>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a:stretch/>
        </p:blipFill>
        <p:spPr>
          <a:xfrm rot="19555376">
            <a:off x="3715224" y="2935906"/>
            <a:ext cx="1470034" cy="669064"/>
          </a:xfrm>
          <a:prstGeom prst="rect">
            <a:avLst/>
          </a:prstGeom>
          <a:noFill/>
        </p:spPr>
      </p:pic>
      <p:pic>
        <p:nvPicPr>
          <p:cNvPr id="41" name="Picture 40" descr="Background pattern&#10;&#10;Description automatically generated">
            <a:extLst>
              <a:ext uri="{FF2B5EF4-FFF2-40B4-BE49-F238E27FC236}">
                <a16:creationId xmlns:a16="http://schemas.microsoft.com/office/drawing/2014/main" id="{D4132F7B-2A1D-43F4-ACF6-282D90DC0C8C}"/>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rot="198670">
            <a:off x="8032599" y="3464597"/>
            <a:ext cx="1954984" cy="460275"/>
          </a:xfrm>
          <a:prstGeom prst="rect">
            <a:avLst/>
          </a:prstGeom>
          <a:noFill/>
        </p:spPr>
      </p:pic>
      <p:pic>
        <p:nvPicPr>
          <p:cNvPr id="43" name="Picture 42">
            <a:extLst>
              <a:ext uri="{FF2B5EF4-FFF2-40B4-BE49-F238E27FC236}">
                <a16:creationId xmlns:a16="http://schemas.microsoft.com/office/drawing/2014/main" id="{786A16E1-5E42-4004-995A-5645D4FAC95E}"/>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rot="19993022">
            <a:off x="7372642" y="1502939"/>
            <a:ext cx="1988200" cy="707021"/>
          </a:xfrm>
          <a:prstGeom prst="rect">
            <a:avLst/>
          </a:prstGeom>
          <a:noFill/>
          <a:ln>
            <a:noFill/>
          </a:ln>
        </p:spPr>
      </p:pic>
      <p:pic>
        <p:nvPicPr>
          <p:cNvPr id="47" name="Picture 46" descr="A picture containing shape&#10;&#10;Description automatically generated">
            <a:extLst>
              <a:ext uri="{FF2B5EF4-FFF2-40B4-BE49-F238E27FC236}">
                <a16:creationId xmlns:a16="http://schemas.microsoft.com/office/drawing/2014/main" id="{131ADA23-7E8C-4717-886E-56829F676C0C}"/>
              </a:ext>
            </a:extLst>
          </p:cNvPr>
          <p:cNvPicPr>
            <a:picLocks noChangeAspect="1"/>
          </p:cNvPicPr>
          <p:nvPr/>
        </p:nvPicPr>
        <p:blipFill rotWithShape="1">
          <a:blip r:embed="rId7">
            <a:lum bright="70000" contrast="-70000"/>
            <a:extLst>
              <a:ext uri="{28A0092B-C50C-407E-A947-70E740481C1C}">
                <a14:useLocalDpi xmlns:a14="http://schemas.microsoft.com/office/drawing/2010/main" val="0"/>
              </a:ext>
            </a:extLst>
          </a:blip>
          <a:srcRect/>
          <a:stretch/>
        </p:blipFill>
        <p:spPr>
          <a:xfrm rot="1481214">
            <a:off x="8046758" y="4690620"/>
            <a:ext cx="1620607" cy="1092202"/>
          </a:xfrm>
          <a:prstGeom prst="rect">
            <a:avLst/>
          </a:prstGeom>
          <a:noFill/>
        </p:spPr>
      </p:pic>
      <p:sp>
        <p:nvSpPr>
          <p:cNvPr id="68" name="Oval 67">
            <a:extLst>
              <a:ext uri="{FF2B5EF4-FFF2-40B4-BE49-F238E27FC236}">
                <a16:creationId xmlns:a16="http://schemas.microsoft.com/office/drawing/2014/main" id="{B672CB69-F451-41EE-BF60-1EC7413E1030}"/>
              </a:ext>
            </a:extLst>
          </p:cNvPr>
          <p:cNvSpPr/>
          <p:nvPr/>
        </p:nvSpPr>
        <p:spPr>
          <a:xfrm>
            <a:off x="10045012" y="2882252"/>
            <a:ext cx="1851245" cy="1851245"/>
          </a:xfrm>
          <a:prstGeom prst="ellipse">
            <a:avLst/>
          </a:prstGeom>
          <a:blipFill>
            <a:blip r:embed="rId8">
              <a:extLst>
                <a:ext uri="{28A0092B-C50C-407E-A947-70E740481C1C}">
                  <a14:useLocalDpi xmlns:a14="http://schemas.microsoft.com/office/drawing/2010/main" val="0"/>
                </a:ext>
              </a:extLst>
            </a:blip>
            <a:stretch>
              <a:fillRect/>
            </a:stretch>
          </a:blipFill>
          <a:ln w="28575">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69" name="Oval 68">
            <a:extLst>
              <a:ext uri="{FF2B5EF4-FFF2-40B4-BE49-F238E27FC236}">
                <a16:creationId xmlns:a16="http://schemas.microsoft.com/office/drawing/2014/main" id="{792D7F0B-576D-4CC8-A63A-00BED65A9148}"/>
              </a:ext>
            </a:extLst>
          </p:cNvPr>
          <p:cNvSpPr/>
          <p:nvPr/>
        </p:nvSpPr>
        <p:spPr>
          <a:xfrm>
            <a:off x="9624323" y="4970969"/>
            <a:ext cx="1669242" cy="1669242"/>
          </a:xfrm>
          <a:prstGeom prst="ellipse">
            <a:avLst/>
          </a:prstGeom>
          <a:blipFill>
            <a:blip r:embed="rId9">
              <a:extLst>
                <a:ext uri="{28A0092B-C50C-407E-A947-70E740481C1C}">
                  <a14:useLocalDpi xmlns:a14="http://schemas.microsoft.com/office/drawing/2010/main" val="0"/>
                </a:ext>
              </a:extLst>
            </a:blip>
            <a:stretch>
              <a:fillRect/>
            </a:stretch>
          </a:blipFill>
          <a:ln w="28575">
            <a:solidFill>
              <a:srgbClr val="FFC700"/>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0" name="Oval 69">
            <a:extLst>
              <a:ext uri="{FF2B5EF4-FFF2-40B4-BE49-F238E27FC236}">
                <a16:creationId xmlns:a16="http://schemas.microsoft.com/office/drawing/2014/main" id="{97205796-C512-483C-B133-9C49CF892A77}"/>
              </a:ext>
            </a:extLst>
          </p:cNvPr>
          <p:cNvSpPr/>
          <p:nvPr/>
        </p:nvSpPr>
        <p:spPr>
          <a:xfrm>
            <a:off x="9389146" y="1369379"/>
            <a:ext cx="1440000" cy="1440000"/>
          </a:xfrm>
          <a:prstGeom prst="ellipse">
            <a:avLst/>
          </a:prstGeom>
          <a:blipFill>
            <a:blip r:embed="rId10">
              <a:extLst>
                <a:ext uri="{28A0092B-C50C-407E-A947-70E740481C1C}">
                  <a14:useLocalDpi xmlns:a14="http://schemas.microsoft.com/office/drawing/2010/main" val="0"/>
                </a:ext>
              </a:extLst>
            </a:blip>
            <a:stretch>
              <a:fillRect/>
            </a:stretch>
          </a:blipFill>
          <a:ln w="28575">
            <a:solidFill>
              <a:srgbClr val="F2923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4" name="Rectangle 73">
            <a:extLst>
              <a:ext uri="{FF2B5EF4-FFF2-40B4-BE49-F238E27FC236}">
                <a16:creationId xmlns:a16="http://schemas.microsoft.com/office/drawing/2014/main" id="{E675B50D-5E90-4DA9-8D68-600A272AD6CF}"/>
              </a:ext>
            </a:extLst>
          </p:cNvPr>
          <p:cNvSpPr/>
          <p:nvPr/>
        </p:nvSpPr>
        <p:spPr>
          <a:xfrm>
            <a:off x="1138426" y="1179223"/>
            <a:ext cx="3938400" cy="707886"/>
          </a:xfrm>
          <a:prstGeom prst="rect">
            <a:avLst/>
          </a:prstGeom>
        </p:spPr>
        <p:txBody>
          <a:bodyPr wrap="square">
            <a:spAutoFit/>
          </a:bodyPr>
          <a:lstStyle/>
          <a:p>
            <a:pPr lvl="0">
              <a:defRPr/>
            </a:pPr>
            <a:r>
              <a:rPr lang="pt-BR" sz="2000" b="1" dirty="0">
                <a:ln w="0"/>
                <a:solidFill>
                  <a:schemeClr val="bg1"/>
                </a:solidFill>
                <a:latin typeface="Trebuchet MS" panose="020B0603020202020204" pitchFamily="34" charset="0"/>
              </a:rPr>
              <a:t>Até 1% das compras como Bônus de Marketing</a:t>
            </a:r>
            <a:endParaRPr lang="de-DE" sz="2000" b="1" dirty="0">
              <a:ln w="0"/>
              <a:solidFill>
                <a:schemeClr val="bg1"/>
              </a:solidFill>
              <a:latin typeface="Trebuchet MS" panose="020B0603020202020204" pitchFamily="34" charset="0"/>
            </a:endParaRPr>
          </a:p>
        </p:txBody>
      </p:sp>
      <p:pic>
        <p:nvPicPr>
          <p:cNvPr id="2" name="Grafik 1">
            <a:extLst>
              <a:ext uri="{FF2B5EF4-FFF2-40B4-BE49-F238E27FC236}">
                <a16:creationId xmlns:a16="http://schemas.microsoft.com/office/drawing/2014/main" id="{8ADE0085-8460-4D93-B0D5-0E327A347DC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7844" y="1233855"/>
            <a:ext cx="433431" cy="433431"/>
          </a:xfrm>
          <a:prstGeom prst="rect">
            <a:avLst/>
          </a:prstGeom>
        </p:spPr>
      </p:pic>
      <p:pic>
        <p:nvPicPr>
          <p:cNvPr id="7" name="Grafik 6" descr="Ein Bild, das Person, Menge enthält.&#10;&#10;Automatisch generierte Beschreibung">
            <a:extLst>
              <a:ext uri="{FF2B5EF4-FFF2-40B4-BE49-F238E27FC236}">
                <a16:creationId xmlns:a16="http://schemas.microsoft.com/office/drawing/2014/main" id="{3ED984BF-2D14-48AC-9834-E933FD42C6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70433" y="3408522"/>
            <a:ext cx="2127330" cy="2127330"/>
          </a:xfrm>
          <a:prstGeom prst="ellipse">
            <a:avLst/>
          </a:prstGeom>
          <a:blipFill>
            <a:blip r:embed="rId14">
              <a:extLst>
                <a:ext uri="{28A0092B-C50C-407E-A947-70E740481C1C}">
                  <a14:useLocalDpi xmlns:a14="http://schemas.microsoft.com/office/drawing/2010/main" val="0"/>
                </a:ext>
              </a:extLst>
            </a:blip>
            <a:stretch>
              <a:fillRect/>
            </a:stretch>
          </a:blipFill>
          <a:ln w="28575">
            <a:solidFill>
              <a:srgbClr val="5CB885"/>
            </a:solidFill>
          </a:ln>
        </p:spPr>
      </p:pic>
      <p:sp>
        <p:nvSpPr>
          <p:cNvPr id="51" name="Textfeld 1">
            <a:extLst>
              <a:ext uri="{FF2B5EF4-FFF2-40B4-BE49-F238E27FC236}">
                <a16:creationId xmlns:a16="http://schemas.microsoft.com/office/drawing/2014/main" id="{DC4F6BAA-2C10-418F-9592-043E5953D79D}"/>
              </a:ext>
            </a:extLst>
          </p:cNvPr>
          <p:cNvSpPr txBox="1"/>
          <p:nvPr/>
        </p:nvSpPr>
        <p:spPr>
          <a:xfrm>
            <a:off x="647844" y="529127"/>
            <a:ext cx="5083105" cy="646331"/>
          </a:xfrm>
          <a:prstGeom prst="rect">
            <a:avLst/>
          </a:prstGeom>
          <a:noFill/>
        </p:spPr>
        <p:txBody>
          <a:bodyPr wrap="square" rtlCol="0">
            <a:spAutoFit/>
          </a:bodyPr>
          <a:lstStyle/>
          <a:p>
            <a:pPr>
              <a:defRPr/>
            </a:pPr>
            <a:r>
              <a:rPr lang="de-DE" sz="3600" b="1" dirty="0">
                <a:solidFill>
                  <a:schemeClr val="bg1"/>
                </a:solidFill>
                <a:latin typeface="Trebuchet MS"/>
              </a:rPr>
              <a:t>Bônus de Marketing</a:t>
            </a:r>
          </a:p>
        </p:txBody>
      </p:sp>
    </p:spTree>
    <p:extLst>
      <p:ext uri="{BB962C8B-B14F-4D97-AF65-F5344CB8AC3E}">
        <p14:creationId xmlns:p14="http://schemas.microsoft.com/office/powerpoint/2010/main" val="24856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randombar(horizontal)">
                                      <p:cBhvr>
                                        <p:cTn id="12" dur="1000"/>
                                        <p:tgtEl>
                                          <p:spTgt spid="74"/>
                                        </p:tgtEl>
                                      </p:cBhvr>
                                    </p:animEffect>
                                  </p:childTnLst>
                                </p:cTn>
                              </p:par>
                              <p:par>
                                <p:cTn id="13" presetID="14"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ieren 11">
            <a:extLst>
              <a:ext uri="{FF2B5EF4-FFF2-40B4-BE49-F238E27FC236}">
                <a16:creationId xmlns:a16="http://schemas.microsoft.com/office/drawing/2014/main" id="{96BFA50E-8D8C-CC4E-B5B8-D3D5AC247252}"/>
              </a:ext>
            </a:extLst>
          </p:cNvPr>
          <p:cNvGrpSpPr/>
          <p:nvPr/>
        </p:nvGrpSpPr>
        <p:grpSpPr>
          <a:xfrm>
            <a:off x="4979750" y="891310"/>
            <a:ext cx="2232500" cy="1049851"/>
            <a:chOff x="4979750" y="891310"/>
            <a:chExt cx="2232500" cy="1049851"/>
          </a:xfrm>
        </p:grpSpPr>
        <p:pic>
          <p:nvPicPr>
            <p:cNvPr id="53" name="Grafik 6" descr="Ein Bild, das Text, ClipArt enthält.&#10;&#10;Automatisch generierte Beschreibung">
              <a:extLst>
                <a:ext uri="{FF2B5EF4-FFF2-40B4-BE49-F238E27FC236}">
                  <a16:creationId xmlns:a16="http://schemas.microsoft.com/office/drawing/2014/main" id="{B44E63C6-2214-4853-9DBE-02FC40093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9750" y="891310"/>
              <a:ext cx="2232500" cy="419426"/>
            </a:xfrm>
            <a:prstGeom prst="rect">
              <a:avLst/>
            </a:prstGeom>
          </p:spPr>
        </p:pic>
        <p:pic>
          <p:nvPicPr>
            <p:cNvPr id="50" name="Picture 49">
              <a:extLst>
                <a:ext uri="{FF2B5EF4-FFF2-40B4-BE49-F238E27FC236}">
                  <a16:creationId xmlns:a16="http://schemas.microsoft.com/office/drawing/2014/main" id="{286AC65B-DE54-4E15-940C-20C62996D3F7}"/>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rot="20861853">
              <a:off x="5253334" y="1341843"/>
              <a:ext cx="1685332" cy="599318"/>
            </a:xfrm>
            <a:prstGeom prst="rect">
              <a:avLst/>
            </a:prstGeom>
            <a:noFill/>
            <a:ln>
              <a:noFill/>
            </a:ln>
          </p:spPr>
        </p:pic>
      </p:grpSp>
      <p:grpSp>
        <p:nvGrpSpPr>
          <p:cNvPr id="14" name="Gruppieren 13">
            <a:extLst>
              <a:ext uri="{FF2B5EF4-FFF2-40B4-BE49-F238E27FC236}">
                <a16:creationId xmlns:a16="http://schemas.microsoft.com/office/drawing/2014/main" id="{D750F1C6-3B80-45F2-9FDE-DE776BA0D901}"/>
              </a:ext>
            </a:extLst>
          </p:cNvPr>
          <p:cNvGrpSpPr/>
          <p:nvPr/>
        </p:nvGrpSpPr>
        <p:grpSpPr>
          <a:xfrm>
            <a:off x="4249479" y="1897018"/>
            <a:ext cx="3693042" cy="3693042"/>
            <a:chOff x="4249479" y="1726133"/>
            <a:chExt cx="3693042" cy="3693042"/>
          </a:xfrm>
        </p:grpSpPr>
        <p:pic>
          <p:nvPicPr>
            <p:cNvPr id="4" name="Grafik 3">
              <a:extLst>
                <a:ext uri="{FF2B5EF4-FFF2-40B4-BE49-F238E27FC236}">
                  <a16:creationId xmlns:a16="http://schemas.microsoft.com/office/drawing/2014/main" id="{CE23A498-6069-4405-BFF7-70601657C6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9479" y="1726133"/>
              <a:ext cx="3693042" cy="3693042"/>
            </a:xfrm>
            <a:prstGeom prst="rect">
              <a:avLst/>
            </a:prstGeom>
          </p:spPr>
        </p:pic>
        <p:sp>
          <p:nvSpPr>
            <p:cNvPr id="60" name="Rectangle 59">
              <a:extLst>
                <a:ext uri="{FF2B5EF4-FFF2-40B4-BE49-F238E27FC236}">
                  <a16:creationId xmlns:a16="http://schemas.microsoft.com/office/drawing/2014/main" id="{50586B48-1C00-4C61-9209-2F5509DD3515}"/>
                </a:ext>
              </a:extLst>
            </p:cNvPr>
            <p:cNvSpPr/>
            <p:nvPr/>
          </p:nvSpPr>
          <p:spPr>
            <a:xfrm>
              <a:off x="4857378" y="2979247"/>
              <a:ext cx="2479087" cy="1200329"/>
            </a:xfrm>
            <a:prstGeom prst="rect">
              <a:avLst/>
            </a:prstGeom>
          </p:spPr>
          <p:txBody>
            <a:bodyPr wrap="square">
              <a:spAutoFit/>
            </a:bodyPr>
            <a:lstStyle/>
            <a:p>
              <a:pPr lvl="0" algn="ctr">
                <a:defRPr/>
              </a:pPr>
              <a:r>
                <a:rPr lang="en-US" sz="2400" dirty="0" err="1">
                  <a:solidFill>
                    <a:srgbClr val="FFFFFF"/>
                  </a:solidFill>
                  <a:latin typeface="Trebuchet MS" panose="020B0603020202020204" pitchFamily="34" charset="0"/>
                </a:rPr>
                <a:t>Oferecemos</a:t>
              </a:r>
              <a:r>
                <a:rPr lang="en-US" sz="2400" dirty="0">
                  <a:solidFill>
                    <a:srgbClr val="FFFFFF"/>
                  </a:solidFill>
                  <a:latin typeface="Trebuchet MS" panose="020B0603020202020204" pitchFamily="34" charset="0"/>
                </a:rPr>
                <a:t> um </a:t>
              </a:r>
              <a:r>
                <a:rPr lang="en-US" sz="2400" dirty="0" err="1">
                  <a:solidFill>
                    <a:srgbClr val="FFFFFF"/>
                  </a:solidFill>
                  <a:latin typeface="Trebuchet MS" panose="020B0603020202020204" pitchFamily="34" charset="0"/>
                </a:rPr>
                <a:t>incentivo</a:t>
              </a:r>
              <a:r>
                <a:rPr lang="en-US" sz="2400" dirty="0">
                  <a:solidFill>
                    <a:srgbClr val="FFFFFF"/>
                  </a:solidFill>
                  <a:latin typeface="Trebuchet MS" panose="020B0603020202020204" pitchFamily="34" charset="0"/>
                </a:rPr>
                <a:t> à </a:t>
              </a:r>
              <a:r>
                <a:rPr lang="en-US" sz="2400" dirty="0" err="1">
                  <a:solidFill>
                    <a:srgbClr val="FFFFFF"/>
                  </a:solidFill>
                  <a:latin typeface="Trebuchet MS" panose="020B0603020202020204" pitchFamily="34" charset="0"/>
                </a:rPr>
                <a:t>economia</a:t>
              </a:r>
              <a:r>
                <a:rPr lang="en-US" sz="2400" dirty="0">
                  <a:solidFill>
                    <a:srgbClr val="FFFFFF"/>
                  </a:solidFill>
                  <a:latin typeface="Trebuchet MS" panose="020B0603020202020204" pitchFamily="34" charset="0"/>
                </a:rPr>
                <a:t> local</a:t>
              </a:r>
              <a:endParaRPr lang="de-AT" sz="2400" dirty="0">
                <a:solidFill>
                  <a:srgbClr val="FFFFFF"/>
                </a:solidFill>
                <a:latin typeface="Trebuchet MS" panose="020B0603020202020204" pitchFamily="34" charset="0"/>
              </a:endParaRPr>
            </a:p>
          </p:txBody>
        </p:sp>
      </p:grpSp>
      <p:grpSp>
        <p:nvGrpSpPr>
          <p:cNvPr id="7" name="Gruppieren 6">
            <a:extLst>
              <a:ext uri="{FF2B5EF4-FFF2-40B4-BE49-F238E27FC236}">
                <a16:creationId xmlns:a16="http://schemas.microsoft.com/office/drawing/2014/main" id="{9A5FB922-805A-7D45-8281-1D32825232CC}"/>
              </a:ext>
            </a:extLst>
          </p:cNvPr>
          <p:cNvGrpSpPr/>
          <p:nvPr/>
        </p:nvGrpSpPr>
        <p:grpSpPr>
          <a:xfrm>
            <a:off x="4760079" y="5574992"/>
            <a:ext cx="2671843" cy="979394"/>
            <a:chOff x="4760079" y="5574992"/>
            <a:chExt cx="2671843" cy="979394"/>
          </a:xfrm>
        </p:grpSpPr>
        <p:pic>
          <p:nvPicPr>
            <p:cNvPr id="47" name="Picture 46">
              <a:extLst>
                <a:ext uri="{FF2B5EF4-FFF2-40B4-BE49-F238E27FC236}">
                  <a16:creationId xmlns:a16="http://schemas.microsoft.com/office/drawing/2014/main" id="{8BA12133-2608-4E23-BA47-375E918E46E0}"/>
                </a:ext>
              </a:extLst>
            </p:cNvPr>
            <p:cNvPicPr>
              <a:picLocks noChangeAspect="1"/>
            </p:cNvPicPr>
            <p:nvPr/>
          </p:nvPicPr>
          <p:blipFill rotWithShape="1">
            <a:blip r:embed="rId7">
              <a:lum bright="70000" contrast="-70000"/>
              <a:extLst>
                <a:ext uri="{28A0092B-C50C-407E-A947-70E740481C1C}">
                  <a14:useLocalDpi xmlns:a14="http://schemas.microsoft.com/office/drawing/2010/main" val="0"/>
                </a:ext>
              </a:extLst>
            </a:blip>
            <a:srcRect/>
            <a:stretch/>
          </p:blipFill>
          <p:spPr>
            <a:xfrm rot="10527392" flipH="1">
              <a:off x="5389634" y="5574992"/>
              <a:ext cx="1412732" cy="567144"/>
            </a:xfrm>
            <a:prstGeom prst="rect">
              <a:avLst/>
            </a:prstGeom>
            <a:noFill/>
          </p:spPr>
        </p:pic>
        <p:sp>
          <p:nvSpPr>
            <p:cNvPr id="64" name="Textfeld 32">
              <a:extLst>
                <a:ext uri="{FF2B5EF4-FFF2-40B4-BE49-F238E27FC236}">
                  <a16:creationId xmlns:a16="http://schemas.microsoft.com/office/drawing/2014/main" id="{71B412BE-80E3-433A-B778-32C571C77C4E}"/>
                </a:ext>
              </a:extLst>
            </p:cNvPr>
            <p:cNvSpPr txBox="1"/>
            <p:nvPr/>
          </p:nvSpPr>
          <p:spPr>
            <a:xfrm>
              <a:off x="4760079" y="6185054"/>
              <a:ext cx="26718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compras</a:t>
              </a:r>
            </a:p>
          </p:txBody>
        </p:sp>
      </p:grpSp>
      <p:grpSp>
        <p:nvGrpSpPr>
          <p:cNvPr id="3" name="Gruppieren 2">
            <a:extLst>
              <a:ext uri="{FF2B5EF4-FFF2-40B4-BE49-F238E27FC236}">
                <a16:creationId xmlns:a16="http://schemas.microsoft.com/office/drawing/2014/main" id="{A0DE5655-9687-954B-B1C5-9B6A55B602ED}"/>
              </a:ext>
            </a:extLst>
          </p:cNvPr>
          <p:cNvGrpSpPr/>
          <p:nvPr/>
        </p:nvGrpSpPr>
        <p:grpSpPr>
          <a:xfrm>
            <a:off x="468149" y="4588386"/>
            <a:ext cx="3992860" cy="1418615"/>
            <a:chOff x="468149" y="4588386"/>
            <a:chExt cx="3992860" cy="1418615"/>
          </a:xfrm>
        </p:grpSpPr>
        <p:sp>
          <p:nvSpPr>
            <p:cNvPr id="6" name="Textfeld 32">
              <a:extLst>
                <a:ext uri="{FF2B5EF4-FFF2-40B4-BE49-F238E27FC236}">
                  <a16:creationId xmlns:a16="http://schemas.microsoft.com/office/drawing/2014/main" id="{1EBBF8C0-F89E-4667-B301-A2D7AB04F16C}"/>
                </a:ext>
              </a:extLst>
            </p:cNvPr>
            <p:cNvSpPr txBox="1"/>
            <p:nvPr/>
          </p:nvSpPr>
          <p:spPr>
            <a:xfrm>
              <a:off x="1119175" y="4952180"/>
              <a:ext cx="1895071" cy="646331"/>
            </a:xfrm>
            <a:prstGeom prst="rect">
              <a:avLst/>
            </a:prstGeom>
            <a:noFill/>
          </p:spPr>
          <p:txBody>
            <a:bodyPr wrap="square" rtlCol="0">
              <a:spAutoFit/>
            </a:bodyPr>
            <a:lstStyle/>
            <a:p>
              <a:pPr lvl="0">
                <a:defRPr/>
              </a:pPr>
              <a:r>
                <a:rPr lang="de-DE" dirty="0">
                  <a:solidFill>
                    <a:schemeClr val="bg1"/>
                  </a:solidFill>
                  <a:latin typeface="Trebuchet MS" panose="020B0603020202020204" pitchFamily="34" charset="0"/>
                </a:rPr>
                <a:t>Cliente da região</a:t>
              </a:r>
            </a:p>
          </p:txBody>
        </p:sp>
        <p:pic>
          <p:nvPicPr>
            <p:cNvPr id="39" name="Picture 38">
              <a:extLst>
                <a:ext uri="{FF2B5EF4-FFF2-40B4-BE49-F238E27FC236}">
                  <a16:creationId xmlns:a16="http://schemas.microsoft.com/office/drawing/2014/main" id="{E0821490-71CB-465E-924F-BE7CBD92D6B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2394" y="4588386"/>
              <a:ext cx="1418615" cy="1418615"/>
            </a:xfrm>
            <a:custGeom>
              <a:avLst/>
              <a:gdLst>
                <a:gd name="connsiteX0" fmla="*/ 1064580 w 2129160"/>
                <a:gd name="connsiteY0" fmla="*/ 0 h 2129160"/>
                <a:gd name="connsiteX1" fmla="*/ 2129160 w 2129160"/>
                <a:gd name="connsiteY1" fmla="*/ 1064580 h 2129160"/>
                <a:gd name="connsiteX2" fmla="*/ 1064580 w 2129160"/>
                <a:gd name="connsiteY2" fmla="*/ 2129160 h 2129160"/>
                <a:gd name="connsiteX3" fmla="*/ 0 w 2129160"/>
                <a:gd name="connsiteY3" fmla="*/ 1064580 h 2129160"/>
                <a:gd name="connsiteX4" fmla="*/ 1064580 w 2129160"/>
                <a:gd name="connsiteY4" fmla="*/ 0 h 2129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9160" h="2129160">
                  <a:moveTo>
                    <a:pt x="1064580" y="0"/>
                  </a:moveTo>
                  <a:cubicBezTo>
                    <a:pt x="1652531" y="0"/>
                    <a:pt x="2129160" y="476629"/>
                    <a:pt x="2129160" y="1064580"/>
                  </a:cubicBezTo>
                  <a:cubicBezTo>
                    <a:pt x="2129160" y="1652531"/>
                    <a:pt x="1652531" y="2129160"/>
                    <a:pt x="1064580" y="2129160"/>
                  </a:cubicBezTo>
                  <a:cubicBezTo>
                    <a:pt x="476629" y="2129160"/>
                    <a:pt x="0" y="1652531"/>
                    <a:pt x="0" y="1064580"/>
                  </a:cubicBezTo>
                  <a:cubicBezTo>
                    <a:pt x="0" y="476629"/>
                    <a:pt x="476629" y="0"/>
                    <a:pt x="1064580" y="0"/>
                  </a:cubicBezTo>
                  <a:close/>
                </a:path>
              </a:pathLst>
            </a:custGeom>
            <a:solidFill>
              <a:schemeClr val="bg1"/>
            </a:solidFill>
            <a:ln w="28575">
              <a:solidFill>
                <a:srgbClr val="FFC700"/>
              </a:solidFill>
            </a:ln>
          </p:spPr>
        </p:pic>
        <p:grpSp>
          <p:nvGrpSpPr>
            <p:cNvPr id="16" name="Gruppieren 15">
              <a:extLst>
                <a:ext uri="{FF2B5EF4-FFF2-40B4-BE49-F238E27FC236}">
                  <a16:creationId xmlns:a16="http://schemas.microsoft.com/office/drawing/2014/main" id="{06964E8E-9F9A-4438-8C49-EDBF3B09CB5F}"/>
                </a:ext>
              </a:extLst>
            </p:cNvPr>
            <p:cNvGrpSpPr/>
            <p:nvPr/>
          </p:nvGrpSpPr>
          <p:grpSpPr>
            <a:xfrm>
              <a:off x="468149" y="4965023"/>
              <a:ext cx="620643" cy="620643"/>
              <a:chOff x="774215" y="-1107149"/>
              <a:chExt cx="620643" cy="620643"/>
            </a:xfrm>
          </p:grpSpPr>
          <p:sp>
            <p:nvSpPr>
              <p:cNvPr id="15" name="Ellipse 14">
                <a:extLst>
                  <a:ext uri="{FF2B5EF4-FFF2-40B4-BE49-F238E27FC236}">
                    <a16:creationId xmlns:a16="http://schemas.microsoft.com/office/drawing/2014/main" id="{9CD000E1-B9C0-432B-B03C-817B19D39FD0}"/>
                  </a:ext>
                </a:extLst>
              </p:cNvPr>
              <p:cNvSpPr/>
              <p:nvPr/>
            </p:nvSpPr>
            <p:spPr>
              <a:xfrm>
                <a:off x="774215" y="-1107149"/>
                <a:ext cx="620643" cy="620643"/>
              </a:xfrm>
              <a:prstGeom prst="ellipse">
                <a:avLst/>
              </a:prstGeom>
              <a:solidFill>
                <a:schemeClr val="accent2"/>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0" name="Rectangle 53">
                <a:extLst>
                  <a:ext uri="{FF2B5EF4-FFF2-40B4-BE49-F238E27FC236}">
                    <a16:creationId xmlns:a16="http://schemas.microsoft.com/office/drawing/2014/main" id="{D044FC2B-FAA8-402F-B75A-520215935325}"/>
                  </a:ext>
                </a:extLst>
              </p:cNvPr>
              <p:cNvSpPr/>
              <p:nvPr/>
            </p:nvSpPr>
            <p:spPr>
              <a:xfrm>
                <a:off x="861344" y="-1099849"/>
                <a:ext cx="425117" cy="58477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3200" b="1" i="0" u="none" strike="noStrike" kern="1200" cap="none" spc="0" normalizeH="0" baseline="0" noProof="0">
                    <a:ln>
                      <a:noFill/>
                    </a:ln>
                    <a:solidFill>
                      <a:srgbClr val="FFFFFF"/>
                    </a:solidFill>
                    <a:effectLst/>
                    <a:uLnTx/>
                    <a:uFillTx/>
                    <a:latin typeface="Trebuchet MS" panose="020B0603020202020204" pitchFamily="34" charset="0"/>
                    <a:ea typeface="+mn-ea"/>
                    <a:cs typeface="+mn-cs"/>
                  </a:rPr>
                  <a:t>1</a:t>
                </a:r>
                <a:endParaRPr kumimoji="0" lang="de-DE" sz="3200" b="1"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p:txBody>
          </p:sp>
        </p:grpSp>
      </p:grpSp>
      <p:grpSp>
        <p:nvGrpSpPr>
          <p:cNvPr id="9" name="Gruppieren 8">
            <a:extLst>
              <a:ext uri="{FF2B5EF4-FFF2-40B4-BE49-F238E27FC236}">
                <a16:creationId xmlns:a16="http://schemas.microsoft.com/office/drawing/2014/main" id="{5D195EFA-1018-0944-AFFF-E9416F8308B0}"/>
              </a:ext>
            </a:extLst>
          </p:cNvPr>
          <p:cNvGrpSpPr/>
          <p:nvPr/>
        </p:nvGrpSpPr>
        <p:grpSpPr>
          <a:xfrm>
            <a:off x="7758654" y="3323806"/>
            <a:ext cx="4291832" cy="2660847"/>
            <a:chOff x="7758654" y="3323806"/>
            <a:chExt cx="4291832" cy="2660847"/>
          </a:xfrm>
        </p:grpSpPr>
        <p:sp>
          <p:nvSpPr>
            <p:cNvPr id="5" name="Textfeld 28">
              <a:extLst>
                <a:ext uri="{FF2B5EF4-FFF2-40B4-BE49-F238E27FC236}">
                  <a16:creationId xmlns:a16="http://schemas.microsoft.com/office/drawing/2014/main" id="{079D798D-35F4-453A-BA04-EC17C8B0B1EA}"/>
                </a:ext>
              </a:extLst>
            </p:cNvPr>
            <p:cNvSpPr txBox="1"/>
            <p:nvPr/>
          </p:nvSpPr>
          <p:spPr>
            <a:xfrm>
              <a:off x="9959500" y="4952180"/>
              <a:ext cx="2090986" cy="646331"/>
            </a:xfrm>
            <a:prstGeom prst="rect">
              <a:avLst/>
            </a:prstGeom>
            <a:noFill/>
          </p:spPr>
          <p:txBody>
            <a:bodyPr wrap="square" rtlCol="0">
              <a:spAutoFit/>
            </a:bodyPr>
            <a:lstStyle/>
            <a:p>
              <a:pPr>
                <a:defRPr/>
              </a:pPr>
              <a:r>
                <a:rPr lang="de-DE" dirty="0">
                  <a:solidFill>
                    <a:srgbClr val="FFFFFF"/>
                  </a:solidFill>
                  <a:latin typeface="Trebuchet MS" panose="020B0603020202020204" pitchFamily="34" charset="0"/>
                </a:rPr>
                <a:t>Você registra as compras</a:t>
              </a:r>
              <a:endParaRPr kumimoji="0" lang="de-DE" sz="18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p:txBody>
        </p:sp>
        <p:pic>
          <p:nvPicPr>
            <p:cNvPr id="38" name="Picture 37">
              <a:extLst>
                <a:ext uri="{FF2B5EF4-FFF2-40B4-BE49-F238E27FC236}">
                  <a16:creationId xmlns:a16="http://schemas.microsoft.com/office/drawing/2014/main" id="{8CBD76FA-2A89-4CFC-8F80-D4817A28795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7758654" y="4566039"/>
              <a:ext cx="1418616" cy="1418614"/>
            </a:xfrm>
            <a:custGeom>
              <a:avLst/>
              <a:gdLst>
                <a:gd name="connsiteX0" fmla="*/ 1064580 w 2129160"/>
                <a:gd name="connsiteY0" fmla="*/ 0 h 2129158"/>
                <a:gd name="connsiteX1" fmla="*/ 2129160 w 2129160"/>
                <a:gd name="connsiteY1" fmla="*/ 1064580 h 2129158"/>
                <a:gd name="connsiteX2" fmla="*/ 1173427 w 2129160"/>
                <a:gd name="connsiteY2" fmla="*/ 2123664 h 2129158"/>
                <a:gd name="connsiteX3" fmla="*/ 1064620 w 2129160"/>
                <a:gd name="connsiteY3" fmla="*/ 2129158 h 2129158"/>
                <a:gd name="connsiteX4" fmla="*/ 1064540 w 2129160"/>
                <a:gd name="connsiteY4" fmla="*/ 2129158 h 2129158"/>
                <a:gd name="connsiteX5" fmla="*/ 955733 w 2129160"/>
                <a:gd name="connsiteY5" fmla="*/ 2123664 h 2129158"/>
                <a:gd name="connsiteX6" fmla="*/ 0 w 2129160"/>
                <a:gd name="connsiteY6" fmla="*/ 1064580 h 2129158"/>
                <a:gd name="connsiteX7" fmla="*/ 1064580 w 2129160"/>
                <a:gd name="connsiteY7" fmla="*/ 0 h 212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9160" h="2129158">
                  <a:moveTo>
                    <a:pt x="1064580" y="0"/>
                  </a:moveTo>
                  <a:cubicBezTo>
                    <a:pt x="1652531" y="0"/>
                    <a:pt x="2129160" y="476629"/>
                    <a:pt x="2129160" y="1064580"/>
                  </a:cubicBezTo>
                  <a:cubicBezTo>
                    <a:pt x="2129160" y="1615784"/>
                    <a:pt x="1710248" y="2069147"/>
                    <a:pt x="1173427" y="2123664"/>
                  </a:cubicBezTo>
                  <a:lnTo>
                    <a:pt x="1064620" y="2129158"/>
                  </a:lnTo>
                  <a:lnTo>
                    <a:pt x="1064540" y="2129158"/>
                  </a:lnTo>
                  <a:lnTo>
                    <a:pt x="955733" y="2123664"/>
                  </a:lnTo>
                  <a:cubicBezTo>
                    <a:pt x="418912" y="2069147"/>
                    <a:pt x="0" y="1615784"/>
                    <a:pt x="0" y="1064580"/>
                  </a:cubicBezTo>
                  <a:cubicBezTo>
                    <a:pt x="0" y="476629"/>
                    <a:pt x="476629" y="0"/>
                    <a:pt x="1064580" y="0"/>
                  </a:cubicBezTo>
                  <a:close/>
                </a:path>
              </a:pathLst>
            </a:custGeom>
            <a:noFill/>
            <a:ln w="28575">
              <a:solidFill>
                <a:srgbClr val="5CB885"/>
              </a:solidFill>
            </a:ln>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BD49F755-8ABB-454D-B0C4-CAB030F9100F}"/>
                </a:ext>
              </a:extLst>
            </p:cNvPr>
            <p:cNvPicPr>
              <a:picLocks noChangeAspect="1"/>
            </p:cNvPicPr>
            <p:nvPr/>
          </p:nvPicPr>
          <p:blipFill rotWithShape="1">
            <a:blip r:embed="rId7">
              <a:lum bright="70000" contrast="-70000"/>
              <a:extLst>
                <a:ext uri="{28A0092B-C50C-407E-A947-70E740481C1C}">
                  <a14:useLocalDpi xmlns:a14="http://schemas.microsoft.com/office/drawing/2010/main" val="0"/>
                </a:ext>
              </a:extLst>
            </a:blip>
            <a:srcRect/>
            <a:stretch/>
          </p:blipFill>
          <p:spPr>
            <a:xfrm rot="5054483" flipH="1">
              <a:off x="7887856" y="3632650"/>
              <a:ext cx="1031975" cy="414288"/>
            </a:xfrm>
            <a:prstGeom prst="rect">
              <a:avLst/>
            </a:prstGeom>
            <a:noFill/>
          </p:spPr>
        </p:pic>
        <p:grpSp>
          <p:nvGrpSpPr>
            <p:cNvPr id="41" name="Gruppieren 40">
              <a:extLst>
                <a:ext uri="{FF2B5EF4-FFF2-40B4-BE49-F238E27FC236}">
                  <a16:creationId xmlns:a16="http://schemas.microsoft.com/office/drawing/2014/main" id="{EC289495-70E6-416E-AEDF-D6191EB8BA22}"/>
                </a:ext>
              </a:extLst>
            </p:cNvPr>
            <p:cNvGrpSpPr/>
            <p:nvPr/>
          </p:nvGrpSpPr>
          <p:grpSpPr>
            <a:xfrm>
              <a:off x="9310867" y="4960119"/>
              <a:ext cx="620643" cy="620643"/>
              <a:chOff x="774215" y="-1107149"/>
              <a:chExt cx="620643" cy="620643"/>
            </a:xfrm>
          </p:grpSpPr>
          <p:sp>
            <p:nvSpPr>
              <p:cNvPr id="42" name="Ellipse 41">
                <a:extLst>
                  <a:ext uri="{FF2B5EF4-FFF2-40B4-BE49-F238E27FC236}">
                    <a16:creationId xmlns:a16="http://schemas.microsoft.com/office/drawing/2014/main" id="{7F5590E3-BC61-44A5-8DCB-D1FC3ED47943}"/>
                  </a:ext>
                </a:extLst>
              </p:cNvPr>
              <p:cNvSpPr/>
              <p:nvPr/>
            </p:nvSpPr>
            <p:spPr>
              <a:xfrm>
                <a:off x="774215" y="-1107149"/>
                <a:ext cx="620643" cy="620643"/>
              </a:xfrm>
              <a:prstGeom prst="ellipse">
                <a:avLst/>
              </a:prstGeom>
              <a:solidFill>
                <a:schemeClr val="accent2"/>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3" name="Rectangle 53">
                <a:extLst>
                  <a:ext uri="{FF2B5EF4-FFF2-40B4-BE49-F238E27FC236}">
                    <a16:creationId xmlns:a16="http://schemas.microsoft.com/office/drawing/2014/main" id="{DDE417D1-71B0-43D4-AEA6-E6661E1E4809}"/>
                  </a:ext>
                </a:extLst>
              </p:cNvPr>
              <p:cNvSpPr/>
              <p:nvPr/>
            </p:nvSpPr>
            <p:spPr>
              <a:xfrm>
                <a:off x="881502" y="-1090324"/>
                <a:ext cx="425117" cy="58477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3200" b="1" i="0" u="none" strike="noStrike" kern="1200" cap="none" spc="0" normalizeH="0" baseline="0" noProof="0">
                    <a:ln>
                      <a:noFill/>
                    </a:ln>
                    <a:solidFill>
                      <a:srgbClr val="FFFFFF"/>
                    </a:solidFill>
                    <a:effectLst/>
                    <a:uLnTx/>
                    <a:uFillTx/>
                    <a:latin typeface="Trebuchet MS" panose="020B0603020202020204" pitchFamily="34" charset="0"/>
                    <a:ea typeface="+mn-ea"/>
                    <a:cs typeface="+mn-cs"/>
                  </a:rPr>
                  <a:t>2</a:t>
                </a:r>
                <a:endParaRPr kumimoji="0" lang="de-DE" sz="3200" b="1"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p:txBody>
          </p:sp>
        </p:grpSp>
      </p:grpSp>
      <p:grpSp>
        <p:nvGrpSpPr>
          <p:cNvPr id="13" name="Gruppieren 12">
            <a:extLst>
              <a:ext uri="{FF2B5EF4-FFF2-40B4-BE49-F238E27FC236}">
                <a16:creationId xmlns:a16="http://schemas.microsoft.com/office/drawing/2014/main" id="{BB97EA75-7558-E64A-A2F9-59E1831A06E8}"/>
              </a:ext>
            </a:extLst>
          </p:cNvPr>
          <p:cNvGrpSpPr/>
          <p:nvPr/>
        </p:nvGrpSpPr>
        <p:grpSpPr>
          <a:xfrm>
            <a:off x="468149" y="1716655"/>
            <a:ext cx="3992538" cy="2670586"/>
            <a:chOff x="468149" y="1716655"/>
            <a:chExt cx="3992538" cy="2670586"/>
          </a:xfrm>
        </p:grpSpPr>
        <p:pic>
          <p:nvPicPr>
            <p:cNvPr id="52" name="Picture 51" descr="A picture containing shape&#10;&#10;Description automatically generated">
              <a:extLst>
                <a:ext uri="{FF2B5EF4-FFF2-40B4-BE49-F238E27FC236}">
                  <a16:creationId xmlns:a16="http://schemas.microsoft.com/office/drawing/2014/main" id="{E9D79BD4-0335-484A-BE9A-1F85CA305472}"/>
                </a:ext>
              </a:extLst>
            </p:cNvPr>
            <p:cNvPicPr>
              <a:picLocks noChangeAspect="1"/>
            </p:cNvPicPr>
            <p:nvPr/>
          </p:nvPicPr>
          <p:blipFill rotWithShape="1">
            <a:blip r:embed="rId10">
              <a:lum bright="70000" contrast="-70000"/>
              <a:extLst>
                <a:ext uri="{28A0092B-C50C-407E-A947-70E740481C1C}">
                  <a14:useLocalDpi xmlns:a14="http://schemas.microsoft.com/office/drawing/2010/main" val="0"/>
                </a:ext>
              </a:extLst>
            </a:blip>
            <a:srcRect/>
            <a:stretch/>
          </p:blipFill>
          <p:spPr>
            <a:xfrm rot="15914677">
              <a:off x="3500178" y="3470846"/>
              <a:ext cx="1094892" cy="737898"/>
            </a:xfrm>
            <a:prstGeom prst="rect">
              <a:avLst/>
            </a:prstGeom>
            <a:noFill/>
          </p:spPr>
        </p:pic>
        <p:sp>
          <p:nvSpPr>
            <p:cNvPr id="54" name="Rectangle 53">
              <a:extLst>
                <a:ext uri="{FF2B5EF4-FFF2-40B4-BE49-F238E27FC236}">
                  <a16:creationId xmlns:a16="http://schemas.microsoft.com/office/drawing/2014/main" id="{ECA408B3-3312-4F75-960E-7120B4FF4F80}"/>
                </a:ext>
              </a:extLst>
            </p:cNvPr>
            <p:cNvSpPr/>
            <p:nvPr/>
          </p:nvSpPr>
          <p:spPr>
            <a:xfrm>
              <a:off x="1119176" y="2121026"/>
              <a:ext cx="179606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Cashback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Shopping Points</a:t>
              </a:r>
            </a:p>
          </p:txBody>
        </p:sp>
        <p:grpSp>
          <p:nvGrpSpPr>
            <p:cNvPr id="49" name="Gruppieren 48">
              <a:extLst>
                <a:ext uri="{FF2B5EF4-FFF2-40B4-BE49-F238E27FC236}">
                  <a16:creationId xmlns:a16="http://schemas.microsoft.com/office/drawing/2014/main" id="{E0F080E8-A50B-4939-8B38-85C5866FA8B6}"/>
                </a:ext>
              </a:extLst>
            </p:cNvPr>
            <p:cNvGrpSpPr/>
            <p:nvPr/>
          </p:nvGrpSpPr>
          <p:grpSpPr>
            <a:xfrm>
              <a:off x="468149" y="2118382"/>
              <a:ext cx="620643" cy="620643"/>
              <a:chOff x="774215" y="-1107149"/>
              <a:chExt cx="620643" cy="620643"/>
            </a:xfrm>
          </p:grpSpPr>
          <p:sp>
            <p:nvSpPr>
              <p:cNvPr id="51" name="Ellipse 50">
                <a:extLst>
                  <a:ext uri="{FF2B5EF4-FFF2-40B4-BE49-F238E27FC236}">
                    <a16:creationId xmlns:a16="http://schemas.microsoft.com/office/drawing/2014/main" id="{97E7F9E9-7B81-4F47-AB52-CDB9F0DC26CB}"/>
                  </a:ext>
                </a:extLst>
              </p:cNvPr>
              <p:cNvSpPr/>
              <p:nvPr/>
            </p:nvSpPr>
            <p:spPr>
              <a:xfrm>
                <a:off x="774215" y="-1107149"/>
                <a:ext cx="620643" cy="620643"/>
              </a:xfrm>
              <a:prstGeom prst="ellipse">
                <a:avLst/>
              </a:prstGeom>
              <a:solidFill>
                <a:schemeClr val="accent2"/>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8" name="Rectangle 53">
                <a:extLst>
                  <a:ext uri="{FF2B5EF4-FFF2-40B4-BE49-F238E27FC236}">
                    <a16:creationId xmlns:a16="http://schemas.microsoft.com/office/drawing/2014/main" id="{7E4A73FB-5183-4A9C-93AD-E6F2802C41D5}"/>
                  </a:ext>
                </a:extLst>
              </p:cNvPr>
              <p:cNvSpPr/>
              <p:nvPr/>
            </p:nvSpPr>
            <p:spPr>
              <a:xfrm>
                <a:off x="861344" y="-1099849"/>
                <a:ext cx="425117" cy="58477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3200" b="1" i="0" u="none" strike="noStrike" kern="1200" cap="none" spc="0" normalizeH="0" baseline="0" noProof="0">
                    <a:ln>
                      <a:noFill/>
                    </a:ln>
                    <a:solidFill>
                      <a:srgbClr val="FFFFFF"/>
                    </a:solidFill>
                    <a:effectLst/>
                    <a:uLnTx/>
                    <a:uFillTx/>
                    <a:latin typeface="Trebuchet MS" panose="020B0603020202020204" pitchFamily="34" charset="0"/>
                    <a:ea typeface="+mn-ea"/>
                    <a:cs typeface="+mn-cs"/>
                  </a:rPr>
                  <a:t>4</a:t>
                </a:r>
                <a:endParaRPr kumimoji="0" lang="de-DE" sz="3200" b="1"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p:txBody>
          </p:sp>
        </p:grpSp>
        <p:grpSp>
          <p:nvGrpSpPr>
            <p:cNvPr id="18" name="Gruppieren 17">
              <a:extLst>
                <a:ext uri="{FF2B5EF4-FFF2-40B4-BE49-F238E27FC236}">
                  <a16:creationId xmlns:a16="http://schemas.microsoft.com/office/drawing/2014/main" id="{6CFEAD6F-8F12-4C5D-A7AB-A35240162F25}"/>
                </a:ext>
              </a:extLst>
            </p:cNvPr>
            <p:cNvGrpSpPr/>
            <p:nvPr/>
          </p:nvGrpSpPr>
          <p:grpSpPr>
            <a:xfrm>
              <a:off x="3042715" y="1716655"/>
              <a:ext cx="1417972" cy="1417972"/>
              <a:chOff x="3042715" y="1511752"/>
              <a:chExt cx="1417972" cy="1417972"/>
            </a:xfrm>
          </p:grpSpPr>
          <p:sp>
            <p:nvSpPr>
              <p:cNvPr id="8" name="Oval 7">
                <a:extLst>
                  <a:ext uri="{FF2B5EF4-FFF2-40B4-BE49-F238E27FC236}">
                    <a16:creationId xmlns:a16="http://schemas.microsoft.com/office/drawing/2014/main" id="{FFE36037-3CDB-4B3D-8326-393266EFBCE6}"/>
                  </a:ext>
                </a:extLst>
              </p:cNvPr>
              <p:cNvSpPr/>
              <p:nvPr/>
            </p:nvSpPr>
            <p:spPr>
              <a:xfrm>
                <a:off x="3042715" y="1511752"/>
                <a:ext cx="1417972" cy="1417972"/>
              </a:xfrm>
              <a:prstGeom prst="ellipse">
                <a:avLst/>
              </a:prstGeom>
              <a:solidFill>
                <a:schemeClr val="bg1"/>
              </a:solidFill>
              <a:ln w="28575">
                <a:solidFill>
                  <a:srgbClr val="009EE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17" name="Grafik 16">
                <a:extLst>
                  <a:ext uri="{FF2B5EF4-FFF2-40B4-BE49-F238E27FC236}">
                    <a16:creationId xmlns:a16="http://schemas.microsoft.com/office/drawing/2014/main" id="{12120655-8F82-494B-A6C3-328794F06AD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29175" y="1847279"/>
                <a:ext cx="845053" cy="746918"/>
              </a:xfrm>
              <a:prstGeom prst="rect">
                <a:avLst/>
              </a:prstGeom>
            </p:spPr>
          </p:pic>
        </p:grpSp>
      </p:grpSp>
      <p:grpSp>
        <p:nvGrpSpPr>
          <p:cNvPr id="10" name="Gruppieren 9">
            <a:extLst>
              <a:ext uri="{FF2B5EF4-FFF2-40B4-BE49-F238E27FC236}">
                <a16:creationId xmlns:a16="http://schemas.microsoft.com/office/drawing/2014/main" id="{1A91F69A-50B8-CC4D-8A0D-4711C8C84377}"/>
              </a:ext>
            </a:extLst>
          </p:cNvPr>
          <p:cNvGrpSpPr/>
          <p:nvPr/>
        </p:nvGrpSpPr>
        <p:grpSpPr>
          <a:xfrm>
            <a:off x="7758976" y="1735206"/>
            <a:ext cx="3985660" cy="1417972"/>
            <a:chOff x="7758976" y="1735206"/>
            <a:chExt cx="3985660" cy="1417972"/>
          </a:xfrm>
        </p:grpSpPr>
        <p:sp>
          <p:nvSpPr>
            <p:cNvPr id="2" name="Textfeld 39">
              <a:extLst>
                <a:ext uri="{FF2B5EF4-FFF2-40B4-BE49-F238E27FC236}">
                  <a16:creationId xmlns:a16="http://schemas.microsoft.com/office/drawing/2014/main" id="{482C80EC-4CCC-449D-9E3C-9B64744BCF1B}"/>
                </a:ext>
              </a:extLst>
            </p:cNvPr>
            <p:cNvSpPr txBox="1"/>
            <p:nvPr/>
          </p:nvSpPr>
          <p:spPr>
            <a:xfrm>
              <a:off x="9959500" y="2109221"/>
              <a:ext cx="1785136" cy="646331"/>
            </a:xfrm>
            <a:prstGeom prst="rect">
              <a:avLst/>
            </a:prstGeom>
            <a:noFill/>
          </p:spPr>
          <p:txBody>
            <a:bodyPr wrap="square" rtlCol="0">
              <a:spAutoFit/>
            </a:bodyPr>
            <a:lstStyle/>
            <a:p>
              <a:pPr lvl="0">
                <a:defRPr/>
              </a:pPr>
              <a:r>
                <a:rPr lang="de-DE" dirty="0">
                  <a:solidFill>
                    <a:schemeClr val="bg1"/>
                  </a:solidFill>
                  <a:latin typeface="Trebuchet MS" panose="020B0603020202020204" pitchFamily="34" charset="0"/>
                </a:rPr>
                <a:t>Comissão de mediação</a:t>
              </a:r>
              <a:endParaRPr kumimoji="0" lang="de-DE" sz="1800" b="0"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p:txBody>
        </p:sp>
        <p:grpSp>
          <p:nvGrpSpPr>
            <p:cNvPr id="44" name="Gruppieren 43">
              <a:extLst>
                <a:ext uri="{FF2B5EF4-FFF2-40B4-BE49-F238E27FC236}">
                  <a16:creationId xmlns:a16="http://schemas.microsoft.com/office/drawing/2014/main" id="{49C0054E-216C-4F74-804C-AB3C676370C9}"/>
                </a:ext>
              </a:extLst>
            </p:cNvPr>
            <p:cNvGrpSpPr/>
            <p:nvPr/>
          </p:nvGrpSpPr>
          <p:grpSpPr>
            <a:xfrm>
              <a:off x="9310867" y="2101921"/>
              <a:ext cx="620643" cy="620643"/>
              <a:chOff x="774215" y="-1107149"/>
              <a:chExt cx="620643" cy="620643"/>
            </a:xfrm>
          </p:grpSpPr>
          <p:sp>
            <p:nvSpPr>
              <p:cNvPr id="45" name="Ellipse 44">
                <a:extLst>
                  <a:ext uri="{FF2B5EF4-FFF2-40B4-BE49-F238E27FC236}">
                    <a16:creationId xmlns:a16="http://schemas.microsoft.com/office/drawing/2014/main" id="{9DC3FFB3-B039-46BA-8BD1-F2A8CA8E071D}"/>
                  </a:ext>
                </a:extLst>
              </p:cNvPr>
              <p:cNvSpPr/>
              <p:nvPr/>
            </p:nvSpPr>
            <p:spPr>
              <a:xfrm>
                <a:off x="774215" y="-1107149"/>
                <a:ext cx="620643" cy="620643"/>
              </a:xfrm>
              <a:prstGeom prst="ellipse">
                <a:avLst/>
              </a:prstGeom>
              <a:solidFill>
                <a:schemeClr val="accent2"/>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6" name="Rectangle 53">
                <a:extLst>
                  <a:ext uri="{FF2B5EF4-FFF2-40B4-BE49-F238E27FC236}">
                    <a16:creationId xmlns:a16="http://schemas.microsoft.com/office/drawing/2014/main" id="{D8010E9F-8915-4559-98D6-99E2B1449DF1}"/>
                  </a:ext>
                </a:extLst>
              </p:cNvPr>
              <p:cNvSpPr/>
              <p:nvPr/>
            </p:nvSpPr>
            <p:spPr>
              <a:xfrm>
                <a:off x="881502" y="-1090324"/>
                <a:ext cx="425117" cy="58477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3200" b="1" i="0" u="none" strike="noStrike" kern="1200" cap="none" spc="0" normalizeH="0" baseline="0" noProof="0">
                    <a:ln>
                      <a:noFill/>
                    </a:ln>
                    <a:solidFill>
                      <a:srgbClr val="FFFFFF"/>
                    </a:solidFill>
                    <a:effectLst/>
                    <a:uLnTx/>
                    <a:uFillTx/>
                    <a:latin typeface="Trebuchet MS" panose="020B0603020202020204" pitchFamily="34" charset="0"/>
                    <a:ea typeface="+mn-ea"/>
                    <a:cs typeface="+mn-cs"/>
                  </a:rPr>
                  <a:t>3</a:t>
                </a:r>
                <a:endParaRPr kumimoji="0" lang="de-DE" sz="3200" b="1"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p:txBody>
          </p:sp>
        </p:grpSp>
        <p:grpSp>
          <p:nvGrpSpPr>
            <p:cNvPr id="20" name="Gruppieren 19">
              <a:extLst>
                <a:ext uri="{FF2B5EF4-FFF2-40B4-BE49-F238E27FC236}">
                  <a16:creationId xmlns:a16="http://schemas.microsoft.com/office/drawing/2014/main" id="{B323D705-EB33-4B04-B63C-0F7C6C91D23B}"/>
                </a:ext>
              </a:extLst>
            </p:cNvPr>
            <p:cNvGrpSpPr/>
            <p:nvPr/>
          </p:nvGrpSpPr>
          <p:grpSpPr>
            <a:xfrm>
              <a:off x="7758976" y="1735206"/>
              <a:ext cx="1417972" cy="1417972"/>
              <a:chOff x="7758976" y="1530303"/>
              <a:chExt cx="1417972" cy="1417972"/>
            </a:xfrm>
          </p:grpSpPr>
          <p:sp>
            <p:nvSpPr>
              <p:cNvPr id="11" name="Oval 10">
                <a:extLst>
                  <a:ext uri="{FF2B5EF4-FFF2-40B4-BE49-F238E27FC236}">
                    <a16:creationId xmlns:a16="http://schemas.microsoft.com/office/drawing/2014/main" id="{D4C31E57-34A8-4705-992D-27127260667B}"/>
                  </a:ext>
                </a:extLst>
              </p:cNvPr>
              <p:cNvSpPr/>
              <p:nvPr/>
            </p:nvSpPr>
            <p:spPr>
              <a:xfrm>
                <a:off x="7758976" y="1530303"/>
                <a:ext cx="1417972" cy="1417972"/>
              </a:xfrm>
              <a:prstGeom prst="ellipse">
                <a:avLst/>
              </a:prstGeom>
              <a:solidFill>
                <a:schemeClr val="bg1"/>
              </a:solidFill>
              <a:ln w="28575">
                <a:solidFill>
                  <a:srgbClr val="F39433"/>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19" name="Grafik 18">
                <a:extLst>
                  <a:ext uri="{FF2B5EF4-FFF2-40B4-BE49-F238E27FC236}">
                    <a16:creationId xmlns:a16="http://schemas.microsoft.com/office/drawing/2014/main" id="{396C6041-4E03-47FE-9E7F-D681AEEC003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43168" y="1925568"/>
                <a:ext cx="649588" cy="627443"/>
              </a:xfrm>
              <a:prstGeom prst="rect">
                <a:avLst/>
              </a:prstGeom>
            </p:spPr>
          </p:pic>
        </p:grpSp>
      </p:grpSp>
      <p:sp>
        <p:nvSpPr>
          <p:cNvPr id="68" name="Textfeld 1">
            <a:extLst>
              <a:ext uri="{FF2B5EF4-FFF2-40B4-BE49-F238E27FC236}">
                <a16:creationId xmlns:a16="http://schemas.microsoft.com/office/drawing/2014/main" id="{A2988134-3B90-4B80-A462-D433FD29F304}"/>
              </a:ext>
            </a:extLst>
          </p:cNvPr>
          <p:cNvSpPr txBox="1"/>
          <p:nvPr/>
        </p:nvSpPr>
        <p:spPr>
          <a:xfrm>
            <a:off x="647845" y="529127"/>
            <a:ext cx="4209534" cy="1200329"/>
          </a:xfrm>
          <a:prstGeom prst="rect">
            <a:avLst/>
          </a:prstGeom>
          <a:noFill/>
        </p:spPr>
        <p:txBody>
          <a:bodyPr wrap="square" rtlCol="0">
            <a:spAutoFit/>
          </a:bodyPr>
          <a:lstStyle/>
          <a:p>
            <a:pPr lvl="0">
              <a:defRPr/>
            </a:pPr>
            <a:r>
              <a:rPr kumimoji="0" lang="de-DE" sz="3600" b="1" i="0" u="none" strike="noStrike" kern="1200" cap="none" spc="0" normalizeH="0" baseline="0" noProof="0" dirty="0">
                <a:ln>
                  <a:noFill/>
                </a:ln>
                <a:solidFill>
                  <a:srgbClr val="FFFFFF"/>
                </a:solidFill>
                <a:effectLst/>
                <a:uLnTx/>
                <a:uFillTx/>
                <a:latin typeface="Trebuchet MS"/>
                <a:ea typeface="+mn-ea"/>
                <a:cs typeface="+mn-cs"/>
              </a:rPr>
              <a:t>4 </a:t>
            </a:r>
            <a:r>
              <a:rPr lang="de-DE" sz="3600" b="1" dirty="0">
                <a:solidFill>
                  <a:schemeClr val="bg1"/>
                </a:solidFill>
                <a:latin typeface="Trebuchet MS"/>
              </a:rPr>
              <a:t>passos administrativos</a:t>
            </a:r>
            <a:endParaRPr kumimoji="0" lang="de-DE" sz="3600" b="1" i="0" u="none" strike="noStrike" kern="1200" cap="none" spc="0" normalizeH="0" baseline="0" noProof="0" dirty="0">
              <a:ln>
                <a:noFill/>
              </a:ln>
              <a:solidFill>
                <a:srgbClr val="FFFFFF"/>
              </a:solidFill>
              <a:effectLst/>
              <a:uLnTx/>
              <a:uFillTx/>
              <a:latin typeface="Trebuchet MS"/>
              <a:ea typeface="+mn-ea"/>
              <a:cs typeface="+mn-cs"/>
            </a:endParaRPr>
          </a:p>
        </p:txBody>
      </p:sp>
    </p:spTree>
    <p:extLst>
      <p:ext uri="{BB962C8B-B14F-4D97-AF65-F5344CB8AC3E}">
        <p14:creationId xmlns:p14="http://schemas.microsoft.com/office/powerpoint/2010/main" val="381793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uppieren 71">
            <a:extLst>
              <a:ext uri="{FF2B5EF4-FFF2-40B4-BE49-F238E27FC236}">
                <a16:creationId xmlns:a16="http://schemas.microsoft.com/office/drawing/2014/main" id="{85AF4CD1-3C01-4CB8-912F-20D6B146BD1E}"/>
              </a:ext>
            </a:extLst>
          </p:cNvPr>
          <p:cNvGrpSpPr/>
          <p:nvPr/>
        </p:nvGrpSpPr>
        <p:grpSpPr>
          <a:xfrm>
            <a:off x="6026965" y="-9023"/>
            <a:ext cx="6171011" cy="6884589"/>
            <a:chOff x="6026965" y="-9023"/>
            <a:chExt cx="6171011" cy="6884589"/>
          </a:xfrm>
        </p:grpSpPr>
        <p:sp>
          <p:nvSpPr>
            <p:cNvPr id="73" name="Abgerundetes Rechteck 27">
              <a:extLst>
                <a:ext uri="{FF2B5EF4-FFF2-40B4-BE49-F238E27FC236}">
                  <a16:creationId xmlns:a16="http://schemas.microsoft.com/office/drawing/2014/main" id="{091D3B76-D5AD-4487-A315-8406B6DF1F26}"/>
                </a:ext>
              </a:extLst>
            </p:cNvPr>
            <p:cNvSpPr/>
            <p:nvPr/>
          </p:nvSpPr>
          <p:spPr>
            <a:xfrm>
              <a:off x="6026965" y="4571566"/>
              <a:ext cx="3076651" cy="2304000"/>
            </a:xfrm>
            <a:prstGeom prst="roundRect">
              <a:avLst>
                <a:gd name="adj" fmla="val 0"/>
              </a:avLst>
            </a:prstGeom>
            <a:blipFill>
              <a:blip r:embed="rId3">
                <a:extLst>
                  <a:ext uri="{28A0092B-C50C-407E-A947-70E740481C1C}">
                    <a14:useLocalDpi xmlns:a14="http://schemas.microsoft.com/office/drawing/2010/main" val="0"/>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5" name="Abgerundetes Rechteck 24">
              <a:extLst>
                <a:ext uri="{FF2B5EF4-FFF2-40B4-BE49-F238E27FC236}">
                  <a16:creationId xmlns:a16="http://schemas.microsoft.com/office/drawing/2014/main" id="{CD6874BA-262B-4AF9-A65C-87366AC961C9}"/>
                </a:ext>
              </a:extLst>
            </p:cNvPr>
            <p:cNvSpPr/>
            <p:nvPr/>
          </p:nvSpPr>
          <p:spPr>
            <a:xfrm>
              <a:off x="6038163" y="2267566"/>
              <a:ext cx="3079425" cy="2304000"/>
            </a:xfrm>
            <a:prstGeom prst="roundRect">
              <a:avLst>
                <a:gd name="adj" fmla="val 0"/>
              </a:avLst>
            </a:prstGeom>
            <a:blipFill>
              <a:blip r:embed="rId4">
                <a:extLst>
                  <a:ext uri="{28A0092B-C50C-407E-A947-70E740481C1C}">
                    <a14:useLocalDpi xmlns:a14="http://schemas.microsoft.com/office/drawing/2010/main" val="0"/>
                  </a:ext>
                </a:extLst>
              </a:blip>
              <a:stretch>
                <a:fillRect r="1"/>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8" name="Abgerundetes Rechteck 25">
              <a:extLst>
                <a:ext uri="{FF2B5EF4-FFF2-40B4-BE49-F238E27FC236}">
                  <a16:creationId xmlns:a16="http://schemas.microsoft.com/office/drawing/2014/main" id="{2D6438EC-F944-4C88-BAA1-8201B92ACBCB}"/>
                </a:ext>
              </a:extLst>
            </p:cNvPr>
            <p:cNvSpPr/>
            <p:nvPr/>
          </p:nvSpPr>
          <p:spPr>
            <a:xfrm>
              <a:off x="6029199" y="2109"/>
              <a:ext cx="3060000" cy="2304000"/>
            </a:xfrm>
            <a:prstGeom prst="roundRect">
              <a:avLst>
                <a:gd name="adj" fmla="val 0"/>
              </a:avLst>
            </a:prstGeom>
            <a:blipFill>
              <a:blip r:embed="rId5">
                <a:extLst>
                  <a:ext uri="{28A0092B-C50C-407E-A947-70E740481C1C}">
                    <a14:useLocalDpi xmlns:a14="http://schemas.microsoft.com/office/drawing/2010/main" val="0"/>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85" name="Abgerundetes Rechteck 26">
              <a:extLst>
                <a:ext uri="{FF2B5EF4-FFF2-40B4-BE49-F238E27FC236}">
                  <a16:creationId xmlns:a16="http://schemas.microsoft.com/office/drawing/2014/main" id="{B77E7F97-D46A-490C-80EA-7EAFDE1DC7EF}"/>
                </a:ext>
              </a:extLst>
            </p:cNvPr>
            <p:cNvSpPr/>
            <p:nvPr/>
          </p:nvSpPr>
          <p:spPr>
            <a:xfrm>
              <a:off x="9111060" y="-9023"/>
              <a:ext cx="3079424" cy="2309566"/>
            </a:xfrm>
            <a:prstGeom prst="roundRect">
              <a:avLst>
                <a:gd name="adj" fmla="val 0"/>
              </a:avLst>
            </a:prstGeom>
            <a:blipFill>
              <a:blip r:embed="rId6">
                <a:extLst>
                  <a:ext uri="{28A0092B-C50C-407E-A947-70E740481C1C}">
                    <a14:useLocalDpi xmlns:a14="http://schemas.microsoft.com/office/drawing/2010/main" val="0"/>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7" name="Abgerundetes Rechteck 29">
              <a:extLst>
                <a:ext uri="{FF2B5EF4-FFF2-40B4-BE49-F238E27FC236}">
                  <a16:creationId xmlns:a16="http://schemas.microsoft.com/office/drawing/2014/main" id="{6D2D2892-D728-4ABA-9FEC-5B27F4263447}"/>
                </a:ext>
              </a:extLst>
            </p:cNvPr>
            <p:cNvSpPr/>
            <p:nvPr/>
          </p:nvSpPr>
          <p:spPr>
            <a:xfrm>
              <a:off x="9108482" y="2278683"/>
              <a:ext cx="3083518" cy="2304000"/>
            </a:xfrm>
            <a:prstGeom prst="roundRect">
              <a:avLst>
                <a:gd name="adj" fmla="val 0"/>
              </a:avLst>
            </a:prstGeom>
            <a:blipFill>
              <a:blip r:embed="rId7">
                <a:extLst>
                  <a:ext uri="{28A0092B-C50C-407E-A947-70E740481C1C}">
                    <a14:useLocalDpi xmlns:a14="http://schemas.microsoft.com/office/drawing/2010/main" val="0"/>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8" name="Abgerundetes Rechteck 28">
              <a:extLst>
                <a:ext uri="{FF2B5EF4-FFF2-40B4-BE49-F238E27FC236}">
                  <a16:creationId xmlns:a16="http://schemas.microsoft.com/office/drawing/2014/main" id="{58598D93-5C5A-43DF-98DA-1CE95AEDE723}"/>
                </a:ext>
              </a:extLst>
            </p:cNvPr>
            <p:cNvSpPr/>
            <p:nvPr/>
          </p:nvSpPr>
          <p:spPr>
            <a:xfrm>
              <a:off x="9103615" y="4554000"/>
              <a:ext cx="3094361" cy="2304000"/>
            </a:xfrm>
            <a:prstGeom prst="roundRect">
              <a:avLst>
                <a:gd name="adj" fmla="val 0"/>
              </a:avLst>
            </a:prstGeom>
            <a:blipFill>
              <a:blip r:embed="rId8">
                <a:extLst>
                  <a:ext uri="{28A0092B-C50C-407E-A947-70E740481C1C}">
                    <a14:useLocalDpi xmlns:a14="http://schemas.microsoft.com/office/drawing/2010/main" val="0"/>
                  </a:ext>
                </a:extLst>
              </a:blip>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Open Sans"/>
                <a:ea typeface="+mn-ea"/>
                <a:cs typeface="+mn-cs"/>
              </a:endParaRPr>
            </a:p>
          </p:txBody>
        </p:sp>
        <p:cxnSp>
          <p:nvCxnSpPr>
            <p:cNvPr id="89" name="Straight Connector 2">
              <a:extLst>
                <a:ext uri="{FF2B5EF4-FFF2-40B4-BE49-F238E27FC236}">
                  <a16:creationId xmlns:a16="http://schemas.microsoft.com/office/drawing/2014/main" id="{02249C20-6D67-4AD6-92F0-2C806336EAEE}"/>
                </a:ext>
              </a:extLst>
            </p:cNvPr>
            <p:cNvCxnSpPr>
              <a:cxnSpLocks/>
            </p:cNvCxnSpPr>
            <p:nvPr/>
          </p:nvCxnSpPr>
          <p:spPr>
            <a:xfrm flipV="1">
              <a:off x="6029199" y="4536434"/>
              <a:ext cx="6161285" cy="17566"/>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0" name="Straight Connector 30">
              <a:extLst>
                <a:ext uri="{FF2B5EF4-FFF2-40B4-BE49-F238E27FC236}">
                  <a16:creationId xmlns:a16="http://schemas.microsoft.com/office/drawing/2014/main" id="{DFB14A2A-4354-4CB3-BAC1-12AD4E11588A}"/>
                </a:ext>
              </a:extLst>
            </p:cNvPr>
            <p:cNvCxnSpPr>
              <a:cxnSpLocks/>
            </p:cNvCxnSpPr>
            <p:nvPr/>
          </p:nvCxnSpPr>
          <p:spPr>
            <a:xfrm flipV="1">
              <a:off x="6028901" y="2269750"/>
              <a:ext cx="6161285" cy="17566"/>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1" name="Straight Connector 32">
              <a:extLst>
                <a:ext uri="{FF2B5EF4-FFF2-40B4-BE49-F238E27FC236}">
                  <a16:creationId xmlns:a16="http://schemas.microsoft.com/office/drawing/2014/main" id="{A7ECE757-82BB-4A47-8800-5DC22726358F}"/>
                </a:ext>
              </a:extLst>
            </p:cNvPr>
            <p:cNvCxnSpPr>
              <a:cxnSpLocks/>
            </p:cNvCxnSpPr>
            <p:nvPr/>
          </p:nvCxnSpPr>
          <p:spPr>
            <a:xfrm flipV="1">
              <a:off x="6032941" y="3384"/>
              <a:ext cx="13972" cy="6857999"/>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2" name="Straight Connector 34">
              <a:extLst>
                <a:ext uri="{FF2B5EF4-FFF2-40B4-BE49-F238E27FC236}">
                  <a16:creationId xmlns:a16="http://schemas.microsoft.com/office/drawing/2014/main" id="{AC469D46-2FFB-4B20-A382-DE90EA56C0B0}"/>
                </a:ext>
              </a:extLst>
            </p:cNvPr>
            <p:cNvCxnSpPr>
              <a:cxnSpLocks/>
            </p:cNvCxnSpPr>
            <p:nvPr/>
          </p:nvCxnSpPr>
          <p:spPr>
            <a:xfrm flipV="1">
              <a:off x="9094510" y="-2199"/>
              <a:ext cx="13972" cy="6857999"/>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grpSp>
      <p:pic>
        <p:nvPicPr>
          <p:cNvPr id="93" name="Grafik 6" descr="Ein Bild, das Text, ClipArt enthält.&#10;&#10;Automatisch generierte Beschreibung">
            <a:extLst>
              <a:ext uri="{FF2B5EF4-FFF2-40B4-BE49-F238E27FC236}">
                <a16:creationId xmlns:a16="http://schemas.microsoft.com/office/drawing/2014/main" id="{836B8F56-47E8-4CEE-970E-3D0AC3CB5F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grpSp>
        <p:nvGrpSpPr>
          <p:cNvPr id="16" name="Gruppieren 15">
            <a:extLst>
              <a:ext uri="{FF2B5EF4-FFF2-40B4-BE49-F238E27FC236}">
                <a16:creationId xmlns:a16="http://schemas.microsoft.com/office/drawing/2014/main" id="{42603BFA-FB31-456B-BBF8-DEAF9EBF7107}"/>
              </a:ext>
            </a:extLst>
          </p:cNvPr>
          <p:cNvGrpSpPr/>
          <p:nvPr/>
        </p:nvGrpSpPr>
        <p:grpSpPr>
          <a:xfrm>
            <a:off x="5620862" y="279857"/>
            <a:ext cx="834006" cy="834006"/>
            <a:chOff x="8987648" y="-1588918"/>
            <a:chExt cx="1105333" cy="1105333"/>
          </a:xfrm>
        </p:grpSpPr>
        <p:sp>
          <p:nvSpPr>
            <p:cNvPr id="95" name="Oval 33">
              <a:extLst>
                <a:ext uri="{FF2B5EF4-FFF2-40B4-BE49-F238E27FC236}">
                  <a16:creationId xmlns:a16="http://schemas.microsoft.com/office/drawing/2014/main" id="{ACFAF775-1A05-4BE2-9D73-80EC652EE69E}"/>
                </a:ext>
              </a:extLst>
            </p:cNvPr>
            <p:cNvSpPr/>
            <p:nvPr/>
          </p:nvSpPr>
          <p:spPr>
            <a:xfrm>
              <a:off x="8987648" y="-1588918"/>
              <a:ext cx="1105333" cy="1105333"/>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97" name="Graphic 55" descr="Daily calendar">
              <a:extLst>
                <a:ext uri="{FF2B5EF4-FFF2-40B4-BE49-F238E27FC236}">
                  <a16:creationId xmlns:a16="http://schemas.microsoft.com/office/drawing/2014/main" id="{D9677EBB-B685-40CE-AC41-A38E33EE26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28003" y="-1448563"/>
              <a:ext cx="824622" cy="824622"/>
            </a:xfrm>
            <a:prstGeom prst="rect">
              <a:avLst/>
            </a:prstGeom>
          </p:spPr>
        </p:pic>
      </p:grpSp>
      <p:grpSp>
        <p:nvGrpSpPr>
          <p:cNvPr id="30" name="Gruppieren 29">
            <a:extLst>
              <a:ext uri="{FF2B5EF4-FFF2-40B4-BE49-F238E27FC236}">
                <a16:creationId xmlns:a16="http://schemas.microsoft.com/office/drawing/2014/main" id="{3F333B02-4A80-4B07-A6AF-45BF852A743D}"/>
              </a:ext>
            </a:extLst>
          </p:cNvPr>
          <p:cNvGrpSpPr/>
          <p:nvPr/>
        </p:nvGrpSpPr>
        <p:grpSpPr>
          <a:xfrm>
            <a:off x="5620862" y="1189223"/>
            <a:ext cx="834006" cy="834006"/>
            <a:chOff x="187481" y="1189223"/>
            <a:chExt cx="834006" cy="834006"/>
          </a:xfrm>
        </p:grpSpPr>
        <p:sp>
          <p:nvSpPr>
            <p:cNvPr id="99" name="Oval 33">
              <a:extLst>
                <a:ext uri="{FF2B5EF4-FFF2-40B4-BE49-F238E27FC236}">
                  <a16:creationId xmlns:a16="http://schemas.microsoft.com/office/drawing/2014/main" id="{C264329A-C26B-4E40-B161-E3CB2C809D4D}"/>
                </a:ext>
              </a:extLst>
            </p:cNvPr>
            <p:cNvSpPr/>
            <p:nvPr/>
          </p:nvSpPr>
          <p:spPr>
            <a:xfrm>
              <a:off x="187481" y="1189223"/>
              <a:ext cx="834006" cy="834006"/>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3" name="Grafik 2">
              <a:extLst>
                <a:ext uri="{FF2B5EF4-FFF2-40B4-BE49-F238E27FC236}">
                  <a16:creationId xmlns:a16="http://schemas.microsoft.com/office/drawing/2014/main" id="{6416A35C-DC11-4A8C-8A9A-952A3510979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8858" y="1365281"/>
              <a:ext cx="291251" cy="481889"/>
            </a:xfrm>
            <a:prstGeom prst="rect">
              <a:avLst/>
            </a:prstGeom>
          </p:spPr>
        </p:pic>
      </p:grpSp>
      <p:grpSp>
        <p:nvGrpSpPr>
          <p:cNvPr id="31" name="Gruppieren 30">
            <a:extLst>
              <a:ext uri="{FF2B5EF4-FFF2-40B4-BE49-F238E27FC236}">
                <a16:creationId xmlns:a16="http://schemas.microsoft.com/office/drawing/2014/main" id="{FAA4621B-9FF4-4420-9710-83168A67CC5F}"/>
              </a:ext>
            </a:extLst>
          </p:cNvPr>
          <p:cNvGrpSpPr/>
          <p:nvPr/>
        </p:nvGrpSpPr>
        <p:grpSpPr>
          <a:xfrm>
            <a:off x="5620862" y="2098589"/>
            <a:ext cx="834006" cy="834006"/>
            <a:chOff x="187481" y="2098589"/>
            <a:chExt cx="834006" cy="834006"/>
          </a:xfrm>
        </p:grpSpPr>
        <p:sp>
          <p:nvSpPr>
            <p:cNvPr id="102" name="Oval 33">
              <a:extLst>
                <a:ext uri="{FF2B5EF4-FFF2-40B4-BE49-F238E27FC236}">
                  <a16:creationId xmlns:a16="http://schemas.microsoft.com/office/drawing/2014/main" id="{BA32836F-B133-41CC-BD46-7907FE380058}"/>
                </a:ext>
              </a:extLst>
            </p:cNvPr>
            <p:cNvSpPr/>
            <p:nvPr/>
          </p:nvSpPr>
          <p:spPr>
            <a:xfrm>
              <a:off x="187481" y="2098589"/>
              <a:ext cx="834006" cy="834006"/>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5" name="Grafik 4">
              <a:extLst>
                <a:ext uri="{FF2B5EF4-FFF2-40B4-BE49-F238E27FC236}">
                  <a16:creationId xmlns:a16="http://schemas.microsoft.com/office/drawing/2014/main" id="{042B09AC-A29E-4EA2-A82A-51639D7FBBC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76008" y="2365040"/>
              <a:ext cx="656952" cy="301102"/>
            </a:xfrm>
            <a:prstGeom prst="rect">
              <a:avLst/>
            </a:prstGeom>
          </p:spPr>
        </p:pic>
      </p:grpSp>
      <p:grpSp>
        <p:nvGrpSpPr>
          <p:cNvPr id="32" name="Gruppieren 31">
            <a:extLst>
              <a:ext uri="{FF2B5EF4-FFF2-40B4-BE49-F238E27FC236}">
                <a16:creationId xmlns:a16="http://schemas.microsoft.com/office/drawing/2014/main" id="{A4638051-94A7-484E-B6B7-CF91F99382AB}"/>
              </a:ext>
            </a:extLst>
          </p:cNvPr>
          <p:cNvGrpSpPr/>
          <p:nvPr/>
        </p:nvGrpSpPr>
        <p:grpSpPr>
          <a:xfrm>
            <a:off x="5620862" y="3007955"/>
            <a:ext cx="834006" cy="834006"/>
            <a:chOff x="187481" y="3007955"/>
            <a:chExt cx="834006" cy="834006"/>
          </a:xfrm>
        </p:grpSpPr>
        <p:sp>
          <p:nvSpPr>
            <p:cNvPr id="104" name="Oval 33">
              <a:extLst>
                <a:ext uri="{FF2B5EF4-FFF2-40B4-BE49-F238E27FC236}">
                  <a16:creationId xmlns:a16="http://schemas.microsoft.com/office/drawing/2014/main" id="{C5E0F684-E995-41B6-8C6E-A9BFAC3EBB53}"/>
                </a:ext>
              </a:extLst>
            </p:cNvPr>
            <p:cNvSpPr/>
            <p:nvPr/>
          </p:nvSpPr>
          <p:spPr>
            <a:xfrm>
              <a:off x="187481" y="3007955"/>
              <a:ext cx="834006" cy="834006"/>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6" name="Grafik 5">
              <a:extLst>
                <a:ext uri="{FF2B5EF4-FFF2-40B4-BE49-F238E27FC236}">
                  <a16:creationId xmlns:a16="http://schemas.microsoft.com/office/drawing/2014/main" id="{A79B4F02-D3CE-4F38-B227-DAFB0928C4F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8749" y="3199575"/>
              <a:ext cx="551469" cy="450766"/>
            </a:xfrm>
            <a:prstGeom prst="rect">
              <a:avLst/>
            </a:prstGeom>
          </p:spPr>
        </p:pic>
      </p:grpSp>
      <p:grpSp>
        <p:nvGrpSpPr>
          <p:cNvPr id="33" name="Gruppieren 32">
            <a:extLst>
              <a:ext uri="{FF2B5EF4-FFF2-40B4-BE49-F238E27FC236}">
                <a16:creationId xmlns:a16="http://schemas.microsoft.com/office/drawing/2014/main" id="{85274500-B844-491B-829D-F31E5415B93D}"/>
              </a:ext>
            </a:extLst>
          </p:cNvPr>
          <p:cNvGrpSpPr/>
          <p:nvPr/>
        </p:nvGrpSpPr>
        <p:grpSpPr>
          <a:xfrm>
            <a:off x="5620862" y="3917321"/>
            <a:ext cx="834006" cy="834006"/>
            <a:chOff x="187481" y="3917321"/>
            <a:chExt cx="834006" cy="834006"/>
          </a:xfrm>
        </p:grpSpPr>
        <p:sp>
          <p:nvSpPr>
            <p:cNvPr id="105" name="Oval 33">
              <a:extLst>
                <a:ext uri="{FF2B5EF4-FFF2-40B4-BE49-F238E27FC236}">
                  <a16:creationId xmlns:a16="http://schemas.microsoft.com/office/drawing/2014/main" id="{95BF3418-AE40-4CCF-A8D8-01EF2D37BB1A}"/>
                </a:ext>
              </a:extLst>
            </p:cNvPr>
            <p:cNvSpPr/>
            <p:nvPr/>
          </p:nvSpPr>
          <p:spPr>
            <a:xfrm>
              <a:off x="187481" y="3917321"/>
              <a:ext cx="834006" cy="834006"/>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7" name="Grafik 6">
              <a:extLst>
                <a:ext uri="{FF2B5EF4-FFF2-40B4-BE49-F238E27FC236}">
                  <a16:creationId xmlns:a16="http://schemas.microsoft.com/office/drawing/2014/main" id="{A32A6BD2-B69C-4CB7-824D-F1BC1E1D339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14777" y="4129115"/>
              <a:ext cx="579414" cy="410418"/>
            </a:xfrm>
            <a:prstGeom prst="rect">
              <a:avLst/>
            </a:prstGeom>
          </p:spPr>
        </p:pic>
      </p:grpSp>
      <p:grpSp>
        <p:nvGrpSpPr>
          <p:cNvPr id="35" name="Gruppieren 34">
            <a:extLst>
              <a:ext uri="{FF2B5EF4-FFF2-40B4-BE49-F238E27FC236}">
                <a16:creationId xmlns:a16="http://schemas.microsoft.com/office/drawing/2014/main" id="{1241609E-E3FA-4564-ABF3-6C9A907226BA}"/>
              </a:ext>
            </a:extLst>
          </p:cNvPr>
          <p:cNvGrpSpPr/>
          <p:nvPr/>
        </p:nvGrpSpPr>
        <p:grpSpPr>
          <a:xfrm>
            <a:off x="5620862" y="5736056"/>
            <a:ext cx="834006" cy="834006"/>
            <a:chOff x="187481" y="5736056"/>
            <a:chExt cx="834006" cy="834006"/>
          </a:xfrm>
        </p:grpSpPr>
        <p:sp>
          <p:nvSpPr>
            <p:cNvPr id="106" name="Oval 33">
              <a:extLst>
                <a:ext uri="{FF2B5EF4-FFF2-40B4-BE49-F238E27FC236}">
                  <a16:creationId xmlns:a16="http://schemas.microsoft.com/office/drawing/2014/main" id="{07CFDE4A-4263-44C1-8231-D7A713EF1B44}"/>
                </a:ext>
              </a:extLst>
            </p:cNvPr>
            <p:cNvSpPr/>
            <p:nvPr/>
          </p:nvSpPr>
          <p:spPr>
            <a:xfrm>
              <a:off x="187481" y="5736056"/>
              <a:ext cx="834006" cy="834006"/>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8" name="Grafik 7">
              <a:extLst>
                <a:ext uri="{FF2B5EF4-FFF2-40B4-BE49-F238E27FC236}">
                  <a16:creationId xmlns:a16="http://schemas.microsoft.com/office/drawing/2014/main" id="{F41205E3-A949-4B1C-BFA8-99C56374F53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8606" y="5930350"/>
              <a:ext cx="511756" cy="445417"/>
            </a:xfrm>
            <a:prstGeom prst="rect">
              <a:avLst/>
            </a:prstGeom>
          </p:spPr>
        </p:pic>
      </p:grpSp>
      <p:grpSp>
        <p:nvGrpSpPr>
          <p:cNvPr id="34" name="Gruppieren 33">
            <a:extLst>
              <a:ext uri="{FF2B5EF4-FFF2-40B4-BE49-F238E27FC236}">
                <a16:creationId xmlns:a16="http://schemas.microsoft.com/office/drawing/2014/main" id="{A7843CB7-8D0D-4EEC-907F-D21D4BAD6AC0}"/>
              </a:ext>
            </a:extLst>
          </p:cNvPr>
          <p:cNvGrpSpPr/>
          <p:nvPr/>
        </p:nvGrpSpPr>
        <p:grpSpPr>
          <a:xfrm>
            <a:off x="5620862" y="4826687"/>
            <a:ext cx="834006" cy="834006"/>
            <a:chOff x="187481" y="4826687"/>
            <a:chExt cx="834006" cy="834006"/>
          </a:xfrm>
        </p:grpSpPr>
        <p:sp>
          <p:nvSpPr>
            <p:cNvPr id="107" name="Oval 33">
              <a:extLst>
                <a:ext uri="{FF2B5EF4-FFF2-40B4-BE49-F238E27FC236}">
                  <a16:creationId xmlns:a16="http://schemas.microsoft.com/office/drawing/2014/main" id="{A3EABD5A-B8D8-4602-B75D-A91AE2F3E3A0}"/>
                </a:ext>
              </a:extLst>
            </p:cNvPr>
            <p:cNvSpPr/>
            <p:nvPr/>
          </p:nvSpPr>
          <p:spPr>
            <a:xfrm>
              <a:off x="187481" y="4826687"/>
              <a:ext cx="834006" cy="834006"/>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9" name="Grafik 8">
              <a:extLst>
                <a:ext uri="{FF2B5EF4-FFF2-40B4-BE49-F238E27FC236}">
                  <a16:creationId xmlns:a16="http://schemas.microsoft.com/office/drawing/2014/main" id="{F226C004-69D9-4EC5-A775-57D77F71FDA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6410" y="5054940"/>
              <a:ext cx="616147" cy="377498"/>
            </a:xfrm>
            <a:prstGeom prst="rect">
              <a:avLst/>
            </a:prstGeom>
          </p:spPr>
        </p:pic>
      </p:grpSp>
      <p:sp>
        <p:nvSpPr>
          <p:cNvPr id="44" name="Rechteck 21">
            <a:extLst>
              <a:ext uri="{FF2B5EF4-FFF2-40B4-BE49-F238E27FC236}">
                <a16:creationId xmlns:a16="http://schemas.microsoft.com/office/drawing/2014/main" id="{C3D914A3-ADA4-490B-951B-94899813CF22}"/>
              </a:ext>
            </a:extLst>
          </p:cNvPr>
          <p:cNvSpPr/>
          <p:nvPr/>
        </p:nvSpPr>
        <p:spPr>
          <a:xfrm>
            <a:off x="810432" y="512194"/>
            <a:ext cx="2772000" cy="369332"/>
          </a:xfrm>
          <a:prstGeom prst="rect">
            <a:avLst/>
          </a:prstGeom>
        </p:spPr>
        <p:txBody>
          <a:bodyPr wrap="square">
            <a:spAutoFit/>
          </a:bodyPr>
          <a:lstStyle/>
          <a:p>
            <a:pPr lvl="0">
              <a:defRPr/>
            </a:pPr>
            <a:r>
              <a:rPr lang="pt-BR" b="1" dirty="0">
                <a:latin typeface="Trebuchet MS" panose="020B0603020202020204" pitchFamily="34" charset="0"/>
              </a:rPr>
              <a:t>Fundada em 2003</a:t>
            </a:r>
          </a:p>
        </p:txBody>
      </p:sp>
      <p:sp>
        <p:nvSpPr>
          <p:cNvPr id="45" name="Rechteck 9">
            <a:extLst>
              <a:ext uri="{FF2B5EF4-FFF2-40B4-BE49-F238E27FC236}">
                <a16:creationId xmlns:a16="http://schemas.microsoft.com/office/drawing/2014/main" id="{0FEF9D5F-E436-4E8C-B64D-252F29A6E447}"/>
              </a:ext>
            </a:extLst>
          </p:cNvPr>
          <p:cNvSpPr/>
          <p:nvPr/>
        </p:nvSpPr>
        <p:spPr>
          <a:xfrm>
            <a:off x="810432" y="3240293"/>
            <a:ext cx="2772000" cy="369332"/>
          </a:xfrm>
          <a:prstGeom prst="rect">
            <a:avLst/>
          </a:prstGeom>
        </p:spPr>
        <p:txBody>
          <a:bodyPr wrap="square">
            <a:spAutoFit/>
          </a:bodyPr>
          <a:lstStyle/>
          <a:p>
            <a:pPr lvl="0">
              <a:defRPr/>
            </a:pPr>
            <a:r>
              <a:rPr lang="pt-BR" b="1" dirty="0">
                <a:latin typeface="Trebuchet MS" panose="020B0603020202020204" pitchFamily="34" charset="0"/>
              </a:rPr>
              <a:t>Milhões de clientes</a:t>
            </a:r>
          </a:p>
        </p:txBody>
      </p:sp>
      <p:sp>
        <p:nvSpPr>
          <p:cNvPr id="46" name="Rechteck 17">
            <a:extLst>
              <a:ext uri="{FF2B5EF4-FFF2-40B4-BE49-F238E27FC236}">
                <a16:creationId xmlns:a16="http://schemas.microsoft.com/office/drawing/2014/main" id="{2CF5A932-FF99-478C-832E-67D20E282D32}"/>
              </a:ext>
            </a:extLst>
          </p:cNvPr>
          <p:cNvSpPr/>
          <p:nvPr/>
        </p:nvSpPr>
        <p:spPr>
          <a:xfrm>
            <a:off x="810432" y="1421560"/>
            <a:ext cx="3206932" cy="369332"/>
          </a:xfrm>
          <a:prstGeom prst="rect">
            <a:avLst/>
          </a:prstGeom>
        </p:spPr>
        <p:txBody>
          <a:bodyPr wrap="square">
            <a:spAutoFit/>
          </a:bodyPr>
          <a:lstStyle/>
          <a:p>
            <a:pPr lvl="0">
              <a:defRPr/>
            </a:pPr>
            <a:r>
              <a:rPr lang="pt-BR" b="1" dirty="0">
                <a:latin typeface="Trebuchet MS" panose="020B0603020202020204" pitchFamily="34" charset="0"/>
              </a:rPr>
              <a:t>Em mais de 50 países</a:t>
            </a:r>
          </a:p>
        </p:txBody>
      </p:sp>
      <p:sp>
        <p:nvSpPr>
          <p:cNvPr id="47" name="Rechteck 27">
            <a:extLst>
              <a:ext uri="{FF2B5EF4-FFF2-40B4-BE49-F238E27FC236}">
                <a16:creationId xmlns:a16="http://schemas.microsoft.com/office/drawing/2014/main" id="{1A5B7140-2919-4592-B6EB-D91BB5B59A64}"/>
              </a:ext>
            </a:extLst>
          </p:cNvPr>
          <p:cNvSpPr/>
          <p:nvPr/>
        </p:nvSpPr>
        <p:spPr>
          <a:xfrm>
            <a:off x="810432" y="4149660"/>
            <a:ext cx="4563600" cy="646331"/>
          </a:xfrm>
          <a:prstGeom prst="rect">
            <a:avLst/>
          </a:prstGeom>
        </p:spPr>
        <p:txBody>
          <a:bodyPr wrap="square">
            <a:spAutoFit/>
          </a:bodyPr>
          <a:lstStyle/>
          <a:p>
            <a:pPr lvl="0">
              <a:defRPr/>
            </a:pPr>
            <a:r>
              <a:rPr lang="pt-BR" b="1" dirty="0">
                <a:latin typeface="Trebuchet MS" panose="020B0603020202020204" pitchFamily="34" charset="0"/>
              </a:rPr>
              <a:t>Centenas de milhares de Empresas Parceiras</a:t>
            </a:r>
          </a:p>
        </p:txBody>
      </p:sp>
      <p:sp>
        <p:nvSpPr>
          <p:cNvPr id="48" name="Rechteck 13">
            <a:extLst>
              <a:ext uri="{FF2B5EF4-FFF2-40B4-BE49-F238E27FC236}">
                <a16:creationId xmlns:a16="http://schemas.microsoft.com/office/drawing/2014/main" id="{AE96011F-3119-432D-9F8F-2546E25AF820}"/>
              </a:ext>
            </a:extLst>
          </p:cNvPr>
          <p:cNvSpPr/>
          <p:nvPr/>
        </p:nvSpPr>
        <p:spPr>
          <a:xfrm>
            <a:off x="810432" y="2330926"/>
            <a:ext cx="3035854" cy="369332"/>
          </a:xfrm>
          <a:prstGeom prst="rect">
            <a:avLst/>
          </a:prstGeom>
        </p:spPr>
        <p:txBody>
          <a:bodyPr wrap="square">
            <a:spAutoFit/>
          </a:bodyPr>
          <a:lstStyle/>
          <a:p>
            <a:pPr lvl="0">
              <a:defRPr/>
            </a:pPr>
            <a:r>
              <a:rPr lang="pt-BR" b="1" dirty="0">
                <a:latin typeface="Trebuchet MS" panose="020B0603020202020204" pitchFamily="34" charset="0"/>
              </a:rPr>
              <a:t>Em todos os continentes</a:t>
            </a:r>
          </a:p>
        </p:txBody>
      </p:sp>
      <p:sp>
        <p:nvSpPr>
          <p:cNvPr id="54" name="Rechteck 27">
            <a:extLst>
              <a:ext uri="{FF2B5EF4-FFF2-40B4-BE49-F238E27FC236}">
                <a16:creationId xmlns:a16="http://schemas.microsoft.com/office/drawing/2014/main" id="{7227D1E4-4018-4D79-BE46-A7DE75DD8D85}"/>
              </a:ext>
            </a:extLst>
          </p:cNvPr>
          <p:cNvSpPr/>
          <p:nvPr/>
        </p:nvSpPr>
        <p:spPr>
          <a:xfrm>
            <a:off x="810432" y="5059027"/>
            <a:ext cx="4130328" cy="646331"/>
          </a:xfrm>
          <a:prstGeom prst="rect">
            <a:avLst/>
          </a:prstGeom>
        </p:spPr>
        <p:txBody>
          <a:bodyPr wrap="square">
            <a:spAutoFit/>
          </a:bodyPr>
          <a:lstStyle/>
          <a:p>
            <a:pPr lvl="0">
              <a:defRPr/>
            </a:pPr>
            <a:r>
              <a:rPr lang="pt-BR" b="1" dirty="0">
                <a:latin typeface="Trebuchet MS" panose="020B0603020202020204" pitchFamily="34" charset="0"/>
              </a:rPr>
              <a:t>Uma nova Empresa Parceira a cada 10 minutos</a:t>
            </a:r>
          </a:p>
        </p:txBody>
      </p:sp>
      <p:sp>
        <p:nvSpPr>
          <p:cNvPr id="55" name="Rechteck 27">
            <a:extLst>
              <a:ext uri="{FF2B5EF4-FFF2-40B4-BE49-F238E27FC236}">
                <a16:creationId xmlns:a16="http://schemas.microsoft.com/office/drawing/2014/main" id="{28BA1838-5648-4D5A-8480-309704F3C807}"/>
              </a:ext>
            </a:extLst>
          </p:cNvPr>
          <p:cNvSpPr/>
          <p:nvPr/>
        </p:nvSpPr>
        <p:spPr>
          <a:xfrm>
            <a:off x="810432" y="5968393"/>
            <a:ext cx="4130328" cy="369332"/>
          </a:xfrm>
          <a:prstGeom prst="rect">
            <a:avLst/>
          </a:prstGeom>
        </p:spPr>
        <p:txBody>
          <a:bodyPr wrap="square">
            <a:spAutoFit/>
          </a:bodyPr>
          <a:lstStyle/>
          <a:p>
            <a:pPr lvl="0">
              <a:defRPr/>
            </a:pPr>
            <a:r>
              <a:rPr lang="pt-BR" b="1" dirty="0">
                <a:latin typeface="Trebuchet MS" panose="020B0603020202020204" pitchFamily="34" charset="0"/>
              </a:rPr>
              <a:t>Um novo cliente a cada 7 segundos</a:t>
            </a:r>
          </a:p>
        </p:txBody>
      </p:sp>
    </p:spTree>
    <p:extLst>
      <p:ext uri="{BB962C8B-B14F-4D97-AF65-F5344CB8AC3E}">
        <p14:creationId xmlns:p14="http://schemas.microsoft.com/office/powerpoint/2010/main" val="202429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360"/>
                                          </p:val>
                                        </p:tav>
                                        <p:tav tm="100000">
                                          <p:val>
                                            <p:fltVal val="0"/>
                                          </p:val>
                                        </p:tav>
                                      </p:tavLst>
                                    </p:anim>
                                    <p:animEffect transition="in" filter="fade">
                                      <p:cBhvr>
                                        <p:cTn id="10" dur="1000"/>
                                        <p:tgtEl>
                                          <p:spTgt spid="16"/>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1000" fill="hold"/>
                                        <p:tgtEl>
                                          <p:spTgt spid="30"/>
                                        </p:tgtEl>
                                        <p:attrNameLst>
                                          <p:attrName>ppt_w</p:attrName>
                                        </p:attrNameLst>
                                      </p:cBhvr>
                                      <p:tavLst>
                                        <p:tav tm="0">
                                          <p:val>
                                            <p:fltVal val="0"/>
                                          </p:val>
                                        </p:tav>
                                        <p:tav tm="100000">
                                          <p:val>
                                            <p:strVal val="#ppt_w"/>
                                          </p:val>
                                        </p:tav>
                                      </p:tavLst>
                                    </p:anim>
                                    <p:anim calcmode="lin" valueType="num">
                                      <p:cBhvr>
                                        <p:cTn id="14" dur="1000" fill="hold"/>
                                        <p:tgtEl>
                                          <p:spTgt spid="30"/>
                                        </p:tgtEl>
                                        <p:attrNameLst>
                                          <p:attrName>ppt_h</p:attrName>
                                        </p:attrNameLst>
                                      </p:cBhvr>
                                      <p:tavLst>
                                        <p:tav tm="0">
                                          <p:val>
                                            <p:fltVal val="0"/>
                                          </p:val>
                                        </p:tav>
                                        <p:tav tm="100000">
                                          <p:val>
                                            <p:strVal val="#ppt_h"/>
                                          </p:val>
                                        </p:tav>
                                      </p:tavLst>
                                    </p:anim>
                                    <p:anim calcmode="lin" valueType="num">
                                      <p:cBhvr>
                                        <p:cTn id="15" dur="1000" fill="hold"/>
                                        <p:tgtEl>
                                          <p:spTgt spid="30"/>
                                        </p:tgtEl>
                                        <p:attrNameLst>
                                          <p:attrName>style.rotation</p:attrName>
                                        </p:attrNameLst>
                                      </p:cBhvr>
                                      <p:tavLst>
                                        <p:tav tm="0">
                                          <p:val>
                                            <p:fltVal val="360"/>
                                          </p:val>
                                        </p:tav>
                                        <p:tav tm="100000">
                                          <p:val>
                                            <p:fltVal val="0"/>
                                          </p:val>
                                        </p:tav>
                                      </p:tavLst>
                                    </p:anim>
                                    <p:animEffect transition="in" filter="fade">
                                      <p:cBhvr>
                                        <p:cTn id="16" dur="1000"/>
                                        <p:tgtEl>
                                          <p:spTgt spid="30"/>
                                        </p:tgtEl>
                                      </p:cBhvr>
                                    </p:animEffect>
                                  </p:childTnLst>
                                </p:cTn>
                              </p:par>
                              <p:par>
                                <p:cTn id="17" presetID="49" presetClass="entr" presetSubtype="0" decel="10000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1000" fill="hold"/>
                                        <p:tgtEl>
                                          <p:spTgt spid="31"/>
                                        </p:tgtEl>
                                        <p:attrNameLst>
                                          <p:attrName>ppt_w</p:attrName>
                                        </p:attrNameLst>
                                      </p:cBhvr>
                                      <p:tavLst>
                                        <p:tav tm="0">
                                          <p:val>
                                            <p:fltVal val="0"/>
                                          </p:val>
                                        </p:tav>
                                        <p:tav tm="100000">
                                          <p:val>
                                            <p:strVal val="#ppt_w"/>
                                          </p:val>
                                        </p:tav>
                                      </p:tavLst>
                                    </p:anim>
                                    <p:anim calcmode="lin" valueType="num">
                                      <p:cBhvr>
                                        <p:cTn id="20" dur="1000" fill="hold"/>
                                        <p:tgtEl>
                                          <p:spTgt spid="31"/>
                                        </p:tgtEl>
                                        <p:attrNameLst>
                                          <p:attrName>ppt_h</p:attrName>
                                        </p:attrNameLst>
                                      </p:cBhvr>
                                      <p:tavLst>
                                        <p:tav tm="0">
                                          <p:val>
                                            <p:fltVal val="0"/>
                                          </p:val>
                                        </p:tav>
                                        <p:tav tm="100000">
                                          <p:val>
                                            <p:strVal val="#ppt_h"/>
                                          </p:val>
                                        </p:tav>
                                      </p:tavLst>
                                    </p:anim>
                                    <p:anim calcmode="lin" valueType="num">
                                      <p:cBhvr>
                                        <p:cTn id="21" dur="1000" fill="hold"/>
                                        <p:tgtEl>
                                          <p:spTgt spid="31"/>
                                        </p:tgtEl>
                                        <p:attrNameLst>
                                          <p:attrName>style.rotation</p:attrName>
                                        </p:attrNameLst>
                                      </p:cBhvr>
                                      <p:tavLst>
                                        <p:tav tm="0">
                                          <p:val>
                                            <p:fltVal val="360"/>
                                          </p:val>
                                        </p:tav>
                                        <p:tav tm="100000">
                                          <p:val>
                                            <p:fltVal val="0"/>
                                          </p:val>
                                        </p:tav>
                                      </p:tavLst>
                                    </p:anim>
                                    <p:animEffect transition="in" filter="fade">
                                      <p:cBhvr>
                                        <p:cTn id="22" dur="1000"/>
                                        <p:tgtEl>
                                          <p:spTgt spid="31"/>
                                        </p:tgtEl>
                                      </p:cBhvr>
                                    </p:animEffect>
                                  </p:childTnLst>
                                </p:cTn>
                              </p:par>
                              <p:par>
                                <p:cTn id="23" presetID="49" presetClass="entr" presetSubtype="0" decel="10000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p:cTn id="25" dur="1000" fill="hold"/>
                                        <p:tgtEl>
                                          <p:spTgt spid="32"/>
                                        </p:tgtEl>
                                        <p:attrNameLst>
                                          <p:attrName>ppt_w</p:attrName>
                                        </p:attrNameLst>
                                      </p:cBhvr>
                                      <p:tavLst>
                                        <p:tav tm="0">
                                          <p:val>
                                            <p:fltVal val="0"/>
                                          </p:val>
                                        </p:tav>
                                        <p:tav tm="100000">
                                          <p:val>
                                            <p:strVal val="#ppt_w"/>
                                          </p:val>
                                        </p:tav>
                                      </p:tavLst>
                                    </p:anim>
                                    <p:anim calcmode="lin" valueType="num">
                                      <p:cBhvr>
                                        <p:cTn id="26" dur="1000" fill="hold"/>
                                        <p:tgtEl>
                                          <p:spTgt spid="32"/>
                                        </p:tgtEl>
                                        <p:attrNameLst>
                                          <p:attrName>ppt_h</p:attrName>
                                        </p:attrNameLst>
                                      </p:cBhvr>
                                      <p:tavLst>
                                        <p:tav tm="0">
                                          <p:val>
                                            <p:fltVal val="0"/>
                                          </p:val>
                                        </p:tav>
                                        <p:tav tm="100000">
                                          <p:val>
                                            <p:strVal val="#ppt_h"/>
                                          </p:val>
                                        </p:tav>
                                      </p:tavLst>
                                    </p:anim>
                                    <p:anim calcmode="lin" valueType="num">
                                      <p:cBhvr>
                                        <p:cTn id="27" dur="1000" fill="hold"/>
                                        <p:tgtEl>
                                          <p:spTgt spid="32"/>
                                        </p:tgtEl>
                                        <p:attrNameLst>
                                          <p:attrName>style.rotation</p:attrName>
                                        </p:attrNameLst>
                                      </p:cBhvr>
                                      <p:tavLst>
                                        <p:tav tm="0">
                                          <p:val>
                                            <p:fltVal val="360"/>
                                          </p:val>
                                        </p:tav>
                                        <p:tav tm="100000">
                                          <p:val>
                                            <p:fltVal val="0"/>
                                          </p:val>
                                        </p:tav>
                                      </p:tavLst>
                                    </p:anim>
                                    <p:animEffect transition="in" filter="fade">
                                      <p:cBhvr>
                                        <p:cTn id="28" dur="1000"/>
                                        <p:tgtEl>
                                          <p:spTgt spid="32"/>
                                        </p:tgtEl>
                                      </p:cBhvr>
                                    </p:animEffect>
                                  </p:childTnLst>
                                </p:cTn>
                              </p:par>
                              <p:par>
                                <p:cTn id="29" presetID="49" presetClass="entr" presetSubtype="0" decel="10000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p:cTn id="31" dur="1000" fill="hold"/>
                                        <p:tgtEl>
                                          <p:spTgt spid="33"/>
                                        </p:tgtEl>
                                        <p:attrNameLst>
                                          <p:attrName>ppt_w</p:attrName>
                                        </p:attrNameLst>
                                      </p:cBhvr>
                                      <p:tavLst>
                                        <p:tav tm="0">
                                          <p:val>
                                            <p:fltVal val="0"/>
                                          </p:val>
                                        </p:tav>
                                        <p:tav tm="100000">
                                          <p:val>
                                            <p:strVal val="#ppt_w"/>
                                          </p:val>
                                        </p:tav>
                                      </p:tavLst>
                                    </p:anim>
                                    <p:anim calcmode="lin" valueType="num">
                                      <p:cBhvr>
                                        <p:cTn id="32" dur="1000" fill="hold"/>
                                        <p:tgtEl>
                                          <p:spTgt spid="33"/>
                                        </p:tgtEl>
                                        <p:attrNameLst>
                                          <p:attrName>ppt_h</p:attrName>
                                        </p:attrNameLst>
                                      </p:cBhvr>
                                      <p:tavLst>
                                        <p:tav tm="0">
                                          <p:val>
                                            <p:fltVal val="0"/>
                                          </p:val>
                                        </p:tav>
                                        <p:tav tm="100000">
                                          <p:val>
                                            <p:strVal val="#ppt_h"/>
                                          </p:val>
                                        </p:tav>
                                      </p:tavLst>
                                    </p:anim>
                                    <p:anim calcmode="lin" valueType="num">
                                      <p:cBhvr>
                                        <p:cTn id="33" dur="1000" fill="hold"/>
                                        <p:tgtEl>
                                          <p:spTgt spid="33"/>
                                        </p:tgtEl>
                                        <p:attrNameLst>
                                          <p:attrName>style.rotation</p:attrName>
                                        </p:attrNameLst>
                                      </p:cBhvr>
                                      <p:tavLst>
                                        <p:tav tm="0">
                                          <p:val>
                                            <p:fltVal val="360"/>
                                          </p:val>
                                        </p:tav>
                                        <p:tav tm="100000">
                                          <p:val>
                                            <p:fltVal val="0"/>
                                          </p:val>
                                        </p:tav>
                                      </p:tavLst>
                                    </p:anim>
                                    <p:animEffect transition="in" filter="fade">
                                      <p:cBhvr>
                                        <p:cTn id="34" dur="1000"/>
                                        <p:tgtEl>
                                          <p:spTgt spid="33"/>
                                        </p:tgtEl>
                                      </p:cBhvr>
                                    </p:animEffect>
                                  </p:childTnLst>
                                </p:cTn>
                              </p:par>
                              <p:par>
                                <p:cTn id="35" presetID="49" presetClass="entr" presetSubtype="0" decel="10000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1000" fill="hold"/>
                                        <p:tgtEl>
                                          <p:spTgt spid="34"/>
                                        </p:tgtEl>
                                        <p:attrNameLst>
                                          <p:attrName>ppt_w</p:attrName>
                                        </p:attrNameLst>
                                      </p:cBhvr>
                                      <p:tavLst>
                                        <p:tav tm="0">
                                          <p:val>
                                            <p:fltVal val="0"/>
                                          </p:val>
                                        </p:tav>
                                        <p:tav tm="100000">
                                          <p:val>
                                            <p:strVal val="#ppt_w"/>
                                          </p:val>
                                        </p:tav>
                                      </p:tavLst>
                                    </p:anim>
                                    <p:anim calcmode="lin" valueType="num">
                                      <p:cBhvr>
                                        <p:cTn id="38" dur="1000" fill="hold"/>
                                        <p:tgtEl>
                                          <p:spTgt spid="34"/>
                                        </p:tgtEl>
                                        <p:attrNameLst>
                                          <p:attrName>ppt_h</p:attrName>
                                        </p:attrNameLst>
                                      </p:cBhvr>
                                      <p:tavLst>
                                        <p:tav tm="0">
                                          <p:val>
                                            <p:fltVal val="0"/>
                                          </p:val>
                                        </p:tav>
                                        <p:tav tm="100000">
                                          <p:val>
                                            <p:strVal val="#ppt_h"/>
                                          </p:val>
                                        </p:tav>
                                      </p:tavLst>
                                    </p:anim>
                                    <p:anim calcmode="lin" valueType="num">
                                      <p:cBhvr>
                                        <p:cTn id="39" dur="1000" fill="hold"/>
                                        <p:tgtEl>
                                          <p:spTgt spid="34"/>
                                        </p:tgtEl>
                                        <p:attrNameLst>
                                          <p:attrName>style.rotation</p:attrName>
                                        </p:attrNameLst>
                                      </p:cBhvr>
                                      <p:tavLst>
                                        <p:tav tm="0">
                                          <p:val>
                                            <p:fltVal val="360"/>
                                          </p:val>
                                        </p:tav>
                                        <p:tav tm="100000">
                                          <p:val>
                                            <p:fltVal val="0"/>
                                          </p:val>
                                        </p:tav>
                                      </p:tavLst>
                                    </p:anim>
                                    <p:animEffect transition="in" filter="fade">
                                      <p:cBhvr>
                                        <p:cTn id="40" dur="1000"/>
                                        <p:tgtEl>
                                          <p:spTgt spid="34"/>
                                        </p:tgtEl>
                                      </p:cBhvr>
                                    </p:animEffect>
                                  </p:childTnLst>
                                </p:cTn>
                              </p:par>
                              <p:par>
                                <p:cTn id="41" presetID="49" presetClass="entr" presetSubtype="0" decel="10000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p:cTn id="43" dur="1000" fill="hold"/>
                                        <p:tgtEl>
                                          <p:spTgt spid="35"/>
                                        </p:tgtEl>
                                        <p:attrNameLst>
                                          <p:attrName>ppt_w</p:attrName>
                                        </p:attrNameLst>
                                      </p:cBhvr>
                                      <p:tavLst>
                                        <p:tav tm="0">
                                          <p:val>
                                            <p:fltVal val="0"/>
                                          </p:val>
                                        </p:tav>
                                        <p:tav tm="100000">
                                          <p:val>
                                            <p:strVal val="#ppt_w"/>
                                          </p:val>
                                        </p:tav>
                                      </p:tavLst>
                                    </p:anim>
                                    <p:anim calcmode="lin" valueType="num">
                                      <p:cBhvr>
                                        <p:cTn id="44" dur="1000" fill="hold"/>
                                        <p:tgtEl>
                                          <p:spTgt spid="35"/>
                                        </p:tgtEl>
                                        <p:attrNameLst>
                                          <p:attrName>ppt_h</p:attrName>
                                        </p:attrNameLst>
                                      </p:cBhvr>
                                      <p:tavLst>
                                        <p:tav tm="0">
                                          <p:val>
                                            <p:fltVal val="0"/>
                                          </p:val>
                                        </p:tav>
                                        <p:tav tm="100000">
                                          <p:val>
                                            <p:strVal val="#ppt_h"/>
                                          </p:val>
                                        </p:tav>
                                      </p:tavLst>
                                    </p:anim>
                                    <p:anim calcmode="lin" valueType="num">
                                      <p:cBhvr>
                                        <p:cTn id="45" dur="1000" fill="hold"/>
                                        <p:tgtEl>
                                          <p:spTgt spid="35"/>
                                        </p:tgtEl>
                                        <p:attrNameLst>
                                          <p:attrName>style.rotation</p:attrName>
                                        </p:attrNameLst>
                                      </p:cBhvr>
                                      <p:tavLst>
                                        <p:tav tm="0">
                                          <p:val>
                                            <p:fltVal val="360"/>
                                          </p:val>
                                        </p:tav>
                                        <p:tav tm="100000">
                                          <p:val>
                                            <p:fltVal val="0"/>
                                          </p:val>
                                        </p:tav>
                                      </p:tavLst>
                                    </p:anim>
                                    <p:animEffect transition="in" filter="fade">
                                      <p:cBhvr>
                                        <p:cTn id="46" dur="1000"/>
                                        <p:tgtEl>
                                          <p:spTgt spid="35"/>
                                        </p:tgtEl>
                                      </p:cBhvr>
                                    </p:animEffect>
                                  </p:childTnLst>
                                </p:cTn>
                              </p:par>
                              <p:par>
                                <p:cTn id="47" presetID="22" presetClass="entr" presetSubtype="8" fill="hold" grpId="0" nodeType="withEffect">
                                  <p:stCondLst>
                                    <p:cond delay="0"/>
                                  </p:stCondLst>
                                  <p:iterate type="lt">
                                    <p:tmPct val="10000"/>
                                  </p:iterate>
                                  <p:childTnLst>
                                    <p:set>
                                      <p:cBhvr>
                                        <p:cTn id="48" dur="1" fill="hold">
                                          <p:stCondLst>
                                            <p:cond delay="0"/>
                                          </p:stCondLst>
                                        </p:cTn>
                                        <p:tgtEl>
                                          <p:spTgt spid="44"/>
                                        </p:tgtEl>
                                        <p:attrNameLst>
                                          <p:attrName>style.visibility</p:attrName>
                                        </p:attrNameLst>
                                      </p:cBhvr>
                                      <p:to>
                                        <p:strVal val="visible"/>
                                      </p:to>
                                    </p:set>
                                    <p:animEffect transition="in" filter="wipe(left)">
                                      <p:cBhvr>
                                        <p:cTn id="49" dur="500"/>
                                        <p:tgtEl>
                                          <p:spTgt spid="44"/>
                                        </p:tgtEl>
                                      </p:cBhvr>
                                    </p:animEffect>
                                  </p:childTnLst>
                                </p:cTn>
                              </p:par>
                              <p:par>
                                <p:cTn id="50" presetID="22" presetClass="entr" presetSubtype="8" fill="hold" grpId="0" nodeType="withEffect">
                                  <p:stCondLst>
                                    <p:cond delay="0"/>
                                  </p:stCondLst>
                                  <p:iterate type="lt">
                                    <p:tmPct val="10000"/>
                                  </p:iterate>
                                  <p:childTnLst>
                                    <p:set>
                                      <p:cBhvr>
                                        <p:cTn id="51" dur="1" fill="hold">
                                          <p:stCondLst>
                                            <p:cond delay="0"/>
                                          </p:stCondLst>
                                        </p:cTn>
                                        <p:tgtEl>
                                          <p:spTgt spid="45"/>
                                        </p:tgtEl>
                                        <p:attrNameLst>
                                          <p:attrName>style.visibility</p:attrName>
                                        </p:attrNameLst>
                                      </p:cBhvr>
                                      <p:to>
                                        <p:strVal val="visible"/>
                                      </p:to>
                                    </p:set>
                                    <p:animEffect transition="in" filter="wipe(left)">
                                      <p:cBhvr>
                                        <p:cTn id="52" dur="500"/>
                                        <p:tgtEl>
                                          <p:spTgt spid="45"/>
                                        </p:tgtEl>
                                      </p:cBhvr>
                                    </p:animEffect>
                                  </p:childTnLst>
                                </p:cTn>
                              </p:par>
                              <p:par>
                                <p:cTn id="53" presetID="22" presetClass="entr" presetSubtype="8" fill="hold" grpId="0" nodeType="withEffect">
                                  <p:stCondLst>
                                    <p:cond delay="0"/>
                                  </p:stCondLst>
                                  <p:iterate type="lt">
                                    <p:tmPct val="10000"/>
                                  </p:iterate>
                                  <p:childTnLst>
                                    <p:set>
                                      <p:cBhvr>
                                        <p:cTn id="54" dur="1" fill="hold">
                                          <p:stCondLst>
                                            <p:cond delay="0"/>
                                          </p:stCondLst>
                                        </p:cTn>
                                        <p:tgtEl>
                                          <p:spTgt spid="46"/>
                                        </p:tgtEl>
                                        <p:attrNameLst>
                                          <p:attrName>style.visibility</p:attrName>
                                        </p:attrNameLst>
                                      </p:cBhvr>
                                      <p:to>
                                        <p:strVal val="visible"/>
                                      </p:to>
                                    </p:set>
                                    <p:animEffect transition="in" filter="wipe(left)">
                                      <p:cBhvr>
                                        <p:cTn id="55" dur="500"/>
                                        <p:tgtEl>
                                          <p:spTgt spid="46"/>
                                        </p:tgtEl>
                                      </p:cBhvr>
                                    </p:animEffect>
                                  </p:childTnLst>
                                </p:cTn>
                              </p:par>
                              <p:par>
                                <p:cTn id="56" presetID="22" presetClass="entr" presetSubtype="8" fill="hold" grpId="0" nodeType="withEffect">
                                  <p:stCondLst>
                                    <p:cond delay="0"/>
                                  </p:stCondLst>
                                  <p:iterate type="lt">
                                    <p:tmPct val="10000"/>
                                  </p:iterate>
                                  <p:childTnLst>
                                    <p:set>
                                      <p:cBhvr>
                                        <p:cTn id="57" dur="1" fill="hold">
                                          <p:stCondLst>
                                            <p:cond delay="0"/>
                                          </p:stCondLst>
                                        </p:cTn>
                                        <p:tgtEl>
                                          <p:spTgt spid="47"/>
                                        </p:tgtEl>
                                        <p:attrNameLst>
                                          <p:attrName>style.visibility</p:attrName>
                                        </p:attrNameLst>
                                      </p:cBhvr>
                                      <p:to>
                                        <p:strVal val="visible"/>
                                      </p:to>
                                    </p:set>
                                    <p:animEffect transition="in" filter="wipe(left)">
                                      <p:cBhvr>
                                        <p:cTn id="58" dur="500"/>
                                        <p:tgtEl>
                                          <p:spTgt spid="47"/>
                                        </p:tgtEl>
                                      </p:cBhvr>
                                    </p:animEffect>
                                  </p:childTnLst>
                                </p:cTn>
                              </p:par>
                              <p:par>
                                <p:cTn id="59" presetID="22" presetClass="entr" presetSubtype="8" fill="hold" grpId="0" nodeType="withEffect">
                                  <p:stCondLst>
                                    <p:cond delay="0"/>
                                  </p:stCondLst>
                                  <p:iterate type="lt">
                                    <p:tmPct val="10000"/>
                                  </p:iterate>
                                  <p:childTnLst>
                                    <p:set>
                                      <p:cBhvr>
                                        <p:cTn id="60" dur="1" fill="hold">
                                          <p:stCondLst>
                                            <p:cond delay="0"/>
                                          </p:stCondLst>
                                        </p:cTn>
                                        <p:tgtEl>
                                          <p:spTgt spid="48"/>
                                        </p:tgtEl>
                                        <p:attrNameLst>
                                          <p:attrName>style.visibility</p:attrName>
                                        </p:attrNameLst>
                                      </p:cBhvr>
                                      <p:to>
                                        <p:strVal val="visible"/>
                                      </p:to>
                                    </p:set>
                                    <p:animEffect transition="in" filter="wipe(left)">
                                      <p:cBhvr>
                                        <p:cTn id="61" dur="500"/>
                                        <p:tgtEl>
                                          <p:spTgt spid="48"/>
                                        </p:tgtEl>
                                      </p:cBhvr>
                                    </p:animEffect>
                                  </p:childTnLst>
                                </p:cTn>
                              </p:par>
                              <p:par>
                                <p:cTn id="62" presetID="22" presetClass="entr" presetSubtype="8" fill="hold" grpId="0" nodeType="withEffect">
                                  <p:stCondLst>
                                    <p:cond delay="0"/>
                                  </p:stCondLst>
                                  <p:iterate type="lt">
                                    <p:tmPct val="10000"/>
                                  </p:iterate>
                                  <p:childTnLst>
                                    <p:set>
                                      <p:cBhvr>
                                        <p:cTn id="63" dur="1" fill="hold">
                                          <p:stCondLst>
                                            <p:cond delay="0"/>
                                          </p:stCondLst>
                                        </p:cTn>
                                        <p:tgtEl>
                                          <p:spTgt spid="54"/>
                                        </p:tgtEl>
                                        <p:attrNameLst>
                                          <p:attrName>style.visibility</p:attrName>
                                        </p:attrNameLst>
                                      </p:cBhvr>
                                      <p:to>
                                        <p:strVal val="visible"/>
                                      </p:to>
                                    </p:set>
                                    <p:animEffect transition="in" filter="wipe(left)">
                                      <p:cBhvr>
                                        <p:cTn id="64" dur="500"/>
                                        <p:tgtEl>
                                          <p:spTgt spid="54"/>
                                        </p:tgtEl>
                                      </p:cBhvr>
                                    </p:animEffect>
                                  </p:childTnLst>
                                </p:cTn>
                              </p:par>
                              <p:par>
                                <p:cTn id="65" presetID="22" presetClass="entr" presetSubtype="8" fill="hold" grpId="0" nodeType="withEffect">
                                  <p:stCondLst>
                                    <p:cond delay="0"/>
                                  </p:stCondLst>
                                  <p:iterate type="lt">
                                    <p:tmPct val="10000"/>
                                  </p:iterate>
                                  <p:childTnLst>
                                    <p:set>
                                      <p:cBhvr>
                                        <p:cTn id="66" dur="1" fill="hold">
                                          <p:stCondLst>
                                            <p:cond delay="0"/>
                                          </p:stCondLst>
                                        </p:cTn>
                                        <p:tgtEl>
                                          <p:spTgt spid="55"/>
                                        </p:tgtEl>
                                        <p:attrNameLst>
                                          <p:attrName>style.visibility</p:attrName>
                                        </p:attrNameLst>
                                      </p:cBhvr>
                                      <p:to>
                                        <p:strVal val="visible"/>
                                      </p:to>
                                    </p:set>
                                    <p:animEffect transition="in" filter="wipe(left)">
                                      <p:cBhvr>
                                        <p:cTn id="6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P spid="54" grpId="0"/>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67C19B6D-38BE-42E1-B520-6F3B73E76837}"/>
              </a:ext>
            </a:extLst>
          </p:cNvPr>
          <p:cNvCxnSpPr>
            <a:cxnSpLocks/>
          </p:cNvCxnSpPr>
          <p:nvPr/>
        </p:nvCxnSpPr>
        <p:spPr>
          <a:xfrm>
            <a:off x="9100637" y="1889406"/>
            <a:ext cx="0" cy="197093"/>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F8351E8-1947-478C-A217-EFC36A8714C3}"/>
              </a:ext>
            </a:extLst>
          </p:cNvPr>
          <p:cNvCxnSpPr>
            <a:cxnSpLocks/>
          </p:cNvCxnSpPr>
          <p:nvPr/>
        </p:nvCxnSpPr>
        <p:spPr>
          <a:xfrm>
            <a:off x="10481019" y="1900652"/>
            <a:ext cx="0" cy="185847"/>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10B0AA22-EC39-4014-A6AD-7B6A8E01B979}"/>
              </a:ext>
            </a:extLst>
          </p:cNvPr>
          <p:cNvSpPr/>
          <p:nvPr/>
        </p:nvSpPr>
        <p:spPr>
          <a:xfrm>
            <a:off x="0" y="2072730"/>
            <a:ext cx="12192001" cy="47811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a:ln>
                <a:noFill/>
              </a:ln>
              <a:solidFill>
                <a:srgbClr val="333333"/>
              </a:solidFill>
              <a:effectLst/>
              <a:uLnTx/>
              <a:uFillTx/>
              <a:latin typeface="Open Sans"/>
              <a:ea typeface="+mn-ea"/>
              <a:cs typeface="+mn-cs"/>
            </a:endParaRPr>
          </a:p>
        </p:txBody>
      </p:sp>
      <p:pic>
        <p:nvPicPr>
          <p:cNvPr id="3" name="Picture 2" descr="Shape, circle&#10;&#10;Description automatically generated">
            <a:extLst>
              <a:ext uri="{FF2B5EF4-FFF2-40B4-BE49-F238E27FC236}">
                <a16:creationId xmlns:a16="http://schemas.microsoft.com/office/drawing/2014/main" id="{7A1B1D67-0FF5-42EB-B1CF-6B908A5E1AC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 y="4067551"/>
            <a:ext cx="722697" cy="2790450"/>
          </a:xfrm>
          <a:prstGeom prst="rect">
            <a:avLst/>
          </a:prstGeom>
        </p:spPr>
      </p:pic>
      <p:pic>
        <p:nvPicPr>
          <p:cNvPr id="18" name="Grafik 6" descr="Ein Bild, das Text, ClipArt enthält.&#10;&#10;Automatisch generierte Beschreibung">
            <a:extLst>
              <a:ext uri="{FF2B5EF4-FFF2-40B4-BE49-F238E27FC236}">
                <a16:creationId xmlns:a16="http://schemas.microsoft.com/office/drawing/2014/main" id="{94858C11-11E0-41AC-903D-C8C4A4C1F9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cxnSp>
        <p:nvCxnSpPr>
          <p:cNvPr id="11" name="Straight Connector 10">
            <a:extLst>
              <a:ext uri="{FF2B5EF4-FFF2-40B4-BE49-F238E27FC236}">
                <a16:creationId xmlns:a16="http://schemas.microsoft.com/office/drawing/2014/main" id="{B33BE913-6040-41A0-BFB2-BEA413674964}"/>
              </a:ext>
            </a:extLst>
          </p:cNvPr>
          <p:cNvCxnSpPr>
            <a:cxnSpLocks/>
          </p:cNvCxnSpPr>
          <p:nvPr/>
        </p:nvCxnSpPr>
        <p:spPr>
          <a:xfrm>
            <a:off x="0" y="2083976"/>
            <a:ext cx="12191999" cy="0"/>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sp>
        <p:nvSpPr>
          <p:cNvPr id="13" name="Textfeld 13">
            <a:extLst>
              <a:ext uri="{FF2B5EF4-FFF2-40B4-BE49-F238E27FC236}">
                <a16:creationId xmlns:a16="http://schemas.microsoft.com/office/drawing/2014/main" id="{02774F76-0636-4ECF-A048-6903B3C7AD44}"/>
              </a:ext>
            </a:extLst>
          </p:cNvPr>
          <p:cNvSpPr txBox="1"/>
          <p:nvPr/>
        </p:nvSpPr>
        <p:spPr>
          <a:xfrm>
            <a:off x="918252" y="749163"/>
            <a:ext cx="6644598" cy="1200329"/>
          </a:xfrm>
          <a:prstGeom prst="rect">
            <a:avLst/>
          </a:prstGeom>
          <a:noFill/>
        </p:spPr>
        <p:txBody>
          <a:bodyPr wrap="square" rtlCol="0">
            <a:spAutoFit/>
          </a:bodyPr>
          <a:lstStyle/>
          <a:p>
            <a:pPr lvl="0">
              <a:defRPr/>
            </a:pPr>
            <a:r>
              <a:rPr lang="pt-BR" sz="3600" b="1" dirty="0">
                <a:solidFill>
                  <a:schemeClr val="bg1"/>
                </a:solidFill>
                <a:latin typeface="Trebuchet MS" panose="020B0603020202020204" pitchFamily="34" charset="0"/>
              </a:rPr>
              <a:t>Escolha o programa certo para aumentar suas vendas</a:t>
            </a:r>
          </a:p>
        </p:txBody>
      </p:sp>
      <p:graphicFrame>
        <p:nvGraphicFramePr>
          <p:cNvPr id="22" name="Tabelle 14">
            <a:extLst>
              <a:ext uri="{FF2B5EF4-FFF2-40B4-BE49-F238E27FC236}">
                <a16:creationId xmlns:a16="http://schemas.microsoft.com/office/drawing/2014/main" id="{C90AEBDA-E94F-48AF-8FF2-17DB6A7F659A}"/>
              </a:ext>
            </a:extLst>
          </p:cNvPr>
          <p:cNvGraphicFramePr>
            <a:graphicFrameLocks noGrp="1"/>
          </p:cNvGraphicFramePr>
          <p:nvPr>
            <p:extLst>
              <p:ext uri="{D42A27DB-BD31-4B8C-83A1-F6EECF244321}">
                <p14:modId xmlns:p14="http://schemas.microsoft.com/office/powerpoint/2010/main" val="70967796"/>
              </p:ext>
            </p:extLst>
          </p:nvPr>
        </p:nvGraphicFramePr>
        <p:xfrm>
          <a:off x="975401" y="2209474"/>
          <a:ext cx="10243457" cy="4065318"/>
        </p:xfrm>
        <a:graphic>
          <a:graphicData uri="http://schemas.openxmlformats.org/drawingml/2006/table">
            <a:tbl>
              <a:tblPr firstRow="1" bandRow="1">
                <a:tableStyleId>{5940675A-B579-460E-94D1-54222C63F5DA}</a:tableStyleId>
              </a:tblPr>
              <a:tblGrid>
                <a:gridCol w="7511143">
                  <a:extLst>
                    <a:ext uri="{9D8B030D-6E8A-4147-A177-3AD203B41FA5}">
                      <a16:colId xmlns:a16="http://schemas.microsoft.com/office/drawing/2014/main" val="3459664072"/>
                    </a:ext>
                  </a:extLst>
                </a:gridCol>
                <a:gridCol w="1262742">
                  <a:extLst>
                    <a:ext uri="{9D8B030D-6E8A-4147-A177-3AD203B41FA5}">
                      <a16:colId xmlns:a16="http://schemas.microsoft.com/office/drawing/2014/main" val="2180070363"/>
                    </a:ext>
                  </a:extLst>
                </a:gridCol>
                <a:gridCol w="1469572">
                  <a:extLst>
                    <a:ext uri="{9D8B030D-6E8A-4147-A177-3AD203B41FA5}">
                      <a16:colId xmlns:a16="http://schemas.microsoft.com/office/drawing/2014/main" val="3035865436"/>
                    </a:ext>
                  </a:extLst>
                </a:gridCol>
              </a:tblGrid>
              <a:tr h="333896">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pt-BR" sz="1200" b="0" kern="1200" noProof="0" dirty="0">
                          <a:solidFill>
                            <a:schemeClr val="tx1">
                              <a:lumMod val="50000"/>
                            </a:schemeClr>
                          </a:solidFill>
                          <a:latin typeface="Trebuchet MS" panose="020B0703020202090204" pitchFamily="34" charset="0"/>
                          <a:ea typeface="+mn-ea"/>
                          <a:cs typeface="+mn-cs"/>
                        </a:rPr>
                        <a:t>Presença nos websites do Programa de Benefícios &amp; no myWorld app em mais de 50 países</a:t>
                      </a:r>
                    </a:p>
                  </a:txBody>
                  <a:tcPr anchor="ctr">
                    <a:lnL w="12700" cmpd="sng">
                      <a:noFill/>
                    </a:lnL>
                    <a:lnR w="12700" cap="flat" cmpd="sng" algn="ctr">
                      <a:solidFill>
                        <a:schemeClr val="bg1">
                          <a:lumMod val="50000"/>
                        </a:schemeClr>
                      </a:solidFill>
                      <a:prstDash val="solid"/>
                      <a:round/>
                      <a:headEnd type="none" w="med" len="med"/>
                      <a:tailEnd type="none" w="med" len="med"/>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AT" sz="1200" b="1" dirty="0">
                          <a:solidFill>
                            <a:schemeClr val="bg1">
                              <a:lumMod val="50000"/>
                            </a:schemeClr>
                          </a:solidFill>
                          <a:latin typeface="Trebuchet MS" panose="020B0703020202090204" pitchFamily="34" charset="0"/>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AT" sz="1200" b="1" dirty="0">
                          <a:solidFill>
                            <a:schemeClr val="bg1">
                              <a:lumMod val="50000"/>
                            </a:schemeClr>
                          </a:solidFill>
                          <a:latin typeface="Trebuchet MS" panose="020B0703020202090204" pitchFamily="34" charset="0"/>
                        </a:rPr>
                        <a:t>++</a:t>
                      </a:r>
                    </a:p>
                  </a:txBody>
                  <a:tcPr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08978094"/>
                  </a:ext>
                </a:extLst>
              </a:tr>
              <a:tr h="333896">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pt-BR" sz="1200" b="0" kern="1200" noProof="0" dirty="0">
                          <a:solidFill>
                            <a:schemeClr val="tx1">
                              <a:lumMod val="50000"/>
                            </a:schemeClr>
                          </a:solidFill>
                          <a:latin typeface="Trebuchet MS" panose="020B0703020202090204" pitchFamily="34" charset="0"/>
                          <a:ea typeface="+mn-ea"/>
                          <a:cs typeface="+mn-cs"/>
                        </a:rPr>
                        <a:t>Presença nos sites e apps de nossos parceiros de cooperações</a:t>
                      </a:r>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AT" sz="1200" b="1" dirty="0">
                          <a:solidFill>
                            <a:schemeClr val="bg1">
                              <a:lumMod val="50000"/>
                            </a:schemeClr>
                          </a:solidFill>
                          <a:latin typeface="Trebuchet MS" panose="020B0703020202090204" pitchFamily="34" charset="0"/>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AT" sz="1200" b="1" dirty="0">
                          <a:solidFill>
                            <a:schemeClr val="bg1">
                              <a:lumMod val="50000"/>
                            </a:schemeClr>
                          </a:solidFill>
                          <a:latin typeface="Trebuchet MS" panose="020B0703020202090204" pitchFamily="34" charset="0"/>
                        </a:rPr>
                        <a:t>++</a:t>
                      </a:r>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3798802"/>
                  </a:ext>
                </a:extLst>
              </a:tr>
              <a:tr h="308866">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pt-BR" sz="1200" b="0" kern="1200" noProof="0">
                          <a:solidFill>
                            <a:schemeClr val="tx1">
                              <a:lumMod val="50000"/>
                            </a:schemeClr>
                          </a:solidFill>
                          <a:latin typeface="Trebuchet MS" panose="020B0703020202090204" pitchFamily="34" charset="0"/>
                          <a:ea typeface="+mn-ea"/>
                          <a:cs typeface="+mn-cs"/>
                        </a:rPr>
                        <a:t>Material de divulgação</a:t>
                      </a:r>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AT" sz="1200" b="1" dirty="0">
                          <a:solidFill>
                            <a:schemeClr val="accent2"/>
                          </a:solidFill>
                          <a:latin typeface="Trebuchet MS" panose="020B0703020202090204" pitchFamily="34" charset="0"/>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AT" sz="1200" b="1" dirty="0">
                          <a:solidFill>
                            <a:schemeClr val="accent2"/>
                          </a:solidFill>
                          <a:latin typeface="Trebuchet MS" panose="020B0703020202090204" pitchFamily="34" charset="0"/>
                        </a:rPr>
                        <a:t>●</a:t>
                      </a:r>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3743420"/>
                  </a:ext>
                </a:extLst>
              </a:tr>
              <a:tr h="308866">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pt-BR" sz="1200" b="0" kern="1200" noProof="0">
                          <a:solidFill>
                            <a:schemeClr val="tx1">
                              <a:lumMod val="50000"/>
                            </a:schemeClr>
                          </a:solidFill>
                          <a:latin typeface="Trebuchet MS" panose="020B0703020202090204" pitchFamily="34" charset="0"/>
                          <a:ea typeface="+mn-ea"/>
                          <a:cs typeface="+mn-cs"/>
                        </a:rPr>
                        <a:t>Cashback em compras B2B</a:t>
                      </a:r>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AT" sz="1200" b="1" dirty="0">
                          <a:solidFill>
                            <a:schemeClr val="accent2"/>
                          </a:solidFill>
                          <a:latin typeface="Trebuchet MS" panose="020B0703020202090204" pitchFamily="34" charset="0"/>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AT" sz="1200" b="1" dirty="0">
                          <a:solidFill>
                            <a:schemeClr val="accent2"/>
                          </a:solidFill>
                          <a:latin typeface="Trebuchet MS" panose="020B0703020202090204" pitchFamily="34" charset="0"/>
                        </a:rPr>
                        <a:t>●</a:t>
                      </a:r>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39380609"/>
                  </a:ext>
                </a:extLst>
              </a:tr>
              <a:tr h="308866">
                <a:tc>
                  <a:txBody>
                    <a:bodyPr/>
                    <a:lstStyle/>
                    <a:p>
                      <a:r>
                        <a:rPr lang="pt-BR" sz="1200" b="0" kern="1200" noProof="0" dirty="0">
                          <a:solidFill>
                            <a:schemeClr val="tx1">
                              <a:lumMod val="50000"/>
                            </a:schemeClr>
                          </a:solidFill>
                          <a:latin typeface="Trebuchet MS" panose="020B0703020202090204" pitchFamily="34" charset="0"/>
                          <a:ea typeface="+mn-ea"/>
                          <a:cs typeface="+mn-cs"/>
                        </a:rPr>
                        <a:t>Módulo para criação de ofertas e de Super Cashback </a:t>
                      </a:r>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AT" sz="1200" b="1" dirty="0">
                          <a:solidFill>
                            <a:schemeClr val="accent2"/>
                          </a:solidFill>
                          <a:latin typeface="Trebuchet MS" panose="020B0703020202090204" pitchFamily="34" charset="0"/>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AT" sz="1200" b="1" dirty="0">
                          <a:solidFill>
                            <a:schemeClr val="accent2"/>
                          </a:solidFill>
                          <a:latin typeface="Trebuchet MS" panose="020B0703020202090204" pitchFamily="34" charset="0"/>
                        </a:rPr>
                        <a:t>●</a:t>
                      </a:r>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3261369"/>
                  </a:ext>
                </a:extLst>
              </a:tr>
              <a:tr h="308866">
                <a:tc>
                  <a:txBody>
                    <a:bodyPr/>
                    <a:lstStyle/>
                    <a:p>
                      <a:r>
                        <a:rPr lang="pt-BR" sz="1200" b="0" kern="1200" noProof="0" dirty="0">
                          <a:solidFill>
                            <a:schemeClr val="tx1">
                              <a:lumMod val="50000"/>
                            </a:schemeClr>
                          </a:solidFill>
                          <a:latin typeface="Trebuchet MS" panose="020B0703020202090204" pitchFamily="34" charset="0"/>
                          <a:ea typeface="+mn-ea"/>
                          <a:cs typeface="+mn-cs"/>
                        </a:rPr>
                        <a:t>Cadastro de clientes novos ou fiéis</a:t>
                      </a:r>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AT" sz="1200" b="1" dirty="0">
                          <a:solidFill>
                            <a:schemeClr val="bg1">
                              <a:lumMod val="50000"/>
                            </a:schemeClr>
                          </a:solidFill>
                          <a:latin typeface="Trebuchet MS" panose="020B0703020202090204" pitchFamily="34" charset="0"/>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AT" sz="1200" b="1" dirty="0">
                          <a:solidFill>
                            <a:schemeClr val="accent2"/>
                          </a:solidFill>
                          <a:latin typeface="Trebuchet MS" panose="020B0703020202090204" pitchFamily="34" charset="0"/>
                        </a:rPr>
                        <a:t>300</a:t>
                      </a:r>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6914657"/>
                  </a:ext>
                </a:extLst>
              </a:tr>
              <a:tr h="308866">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pt-BR" sz="1200" b="0" kern="1200" noProof="0">
                          <a:solidFill>
                            <a:schemeClr val="tx1">
                              <a:lumMod val="50000"/>
                            </a:schemeClr>
                          </a:solidFill>
                          <a:latin typeface="Trebuchet MS" panose="020B0703020202090204" pitchFamily="34" charset="0"/>
                          <a:ea typeface="+mn-ea"/>
                          <a:cs typeface="+mn-cs"/>
                        </a:rPr>
                        <a:t>Folhetos Informativos</a:t>
                      </a:r>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de-AT" sz="1200" b="1" dirty="0">
                          <a:solidFill>
                            <a:schemeClr val="bg1">
                              <a:lumMod val="50000"/>
                            </a:schemeClr>
                          </a:solidFill>
                          <a:latin typeface="Trebuchet MS" panose="020B0703020202090204" pitchFamily="34" charset="0"/>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AT" sz="1200" b="1" dirty="0">
                          <a:solidFill>
                            <a:schemeClr val="accent2"/>
                          </a:solidFill>
                          <a:latin typeface="Trebuchet MS" panose="020B0703020202090204" pitchFamily="34" charset="0"/>
                        </a:rPr>
                        <a:t>300 unids.</a:t>
                      </a:r>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3915947"/>
                  </a:ext>
                </a:extLst>
              </a:tr>
              <a:tr h="308866">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pt-BR" sz="1200" b="0" kern="1200" noProof="0" dirty="0">
                          <a:solidFill>
                            <a:schemeClr val="tx1">
                              <a:lumMod val="50000"/>
                            </a:schemeClr>
                          </a:solidFill>
                          <a:latin typeface="Trebuchet MS" panose="020B0703020202090204" pitchFamily="34" charset="0"/>
                          <a:ea typeface="+mn-ea"/>
                          <a:cs typeface="+mn-cs"/>
                        </a:rPr>
                        <a:t>Até 1% de Bônus de Marketing pelas compras feitas em outros Parceiros pelos seus clientes cadastrados</a:t>
                      </a:r>
                      <a:endParaRPr lang="pt-BR" sz="1200" b="0" kern="1200" noProof="0" dirty="0">
                        <a:solidFill>
                          <a:schemeClr val="tx1">
                            <a:lumMod val="50000"/>
                          </a:schemeClr>
                        </a:solidFill>
                        <a:highlight>
                          <a:srgbClr val="FFFF00"/>
                        </a:highlight>
                        <a:latin typeface="Trebuchet MS" panose="020B0703020202090204" pitchFamily="34" charset="0"/>
                        <a:ea typeface="+mn-ea"/>
                        <a:cs typeface="+mn-cs"/>
                      </a:endParaRPr>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AT" sz="1200" b="1" dirty="0">
                          <a:solidFill>
                            <a:schemeClr val="bg1">
                              <a:lumMod val="50000"/>
                            </a:schemeClr>
                          </a:solidFill>
                          <a:latin typeface="Trebuchet MS" panose="020B0703020202090204" pitchFamily="34" charset="0"/>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AT" sz="1200" b="1" dirty="0">
                          <a:solidFill>
                            <a:schemeClr val="accent2"/>
                          </a:solidFill>
                          <a:latin typeface="Trebuchet MS" panose="020B0703020202090204" pitchFamily="34" charset="0"/>
                        </a:rPr>
                        <a:t>●</a:t>
                      </a:r>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463349"/>
                  </a:ext>
                </a:extLst>
              </a:tr>
              <a:tr h="308866">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pt-BR" sz="1200" b="0" kern="1200" noProof="0" dirty="0">
                          <a:solidFill>
                            <a:schemeClr val="tx1">
                              <a:lumMod val="50000"/>
                            </a:schemeClr>
                          </a:solidFill>
                          <a:latin typeface="Trebuchet MS" panose="020B0703020202090204" pitchFamily="34" charset="0"/>
                          <a:ea typeface="+mn-ea"/>
                          <a:cs typeface="+mn-cs"/>
                        </a:rPr>
                        <a:t>Comissão de intermediação reduzida para clientes cadastrados</a:t>
                      </a:r>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AT" sz="1200" b="1" dirty="0">
                          <a:solidFill>
                            <a:schemeClr val="bg1">
                              <a:lumMod val="50000"/>
                            </a:schemeClr>
                          </a:solidFill>
                          <a:latin typeface="Trebuchet MS" panose="020B0703020202090204" pitchFamily="34" charset="0"/>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AT" sz="1200" b="1" dirty="0">
                          <a:solidFill>
                            <a:schemeClr val="accent2"/>
                          </a:solidFill>
                          <a:latin typeface="Trebuchet MS" panose="020B0703020202090204" pitchFamily="34" charset="0"/>
                        </a:rPr>
                        <a:t>●</a:t>
                      </a:r>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3480877"/>
                  </a:ext>
                </a:extLst>
              </a:tr>
              <a:tr h="308866">
                <a:tc>
                  <a:txBody>
                    <a:bodyPr/>
                    <a:lstStyle/>
                    <a:p>
                      <a:r>
                        <a:rPr lang="pt-BR" sz="1200" b="0" kern="1200" noProof="0" dirty="0">
                          <a:solidFill>
                            <a:schemeClr val="tx1">
                              <a:lumMod val="50000"/>
                            </a:schemeClr>
                          </a:solidFill>
                          <a:latin typeface="Trebuchet MS" panose="020B0703020202090204" pitchFamily="34" charset="0"/>
                          <a:ea typeface="+mn-ea"/>
                          <a:cs typeface="+mn-cs"/>
                        </a:rPr>
                        <a:t>Módulos de Estatísticas, Newsletters e de Pesquisa com clientes</a:t>
                      </a:r>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AT" sz="1200" b="1" dirty="0">
                          <a:solidFill>
                            <a:schemeClr val="bg1">
                              <a:lumMod val="50000"/>
                            </a:schemeClr>
                          </a:solidFill>
                          <a:latin typeface="Trebuchet MS" panose="020B0703020202090204" pitchFamily="34" charset="0"/>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AT" sz="1200" b="1" dirty="0">
                          <a:solidFill>
                            <a:schemeClr val="accent2"/>
                          </a:solidFill>
                          <a:latin typeface="Trebuchet MS" panose="020B0703020202090204" pitchFamily="34" charset="0"/>
                        </a:rPr>
                        <a:t>●</a:t>
                      </a:r>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4829247"/>
                  </a:ext>
                </a:extLst>
              </a:tr>
              <a:tr h="308866">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pt-BR" sz="1200" b="0" kern="1200" noProof="0">
                          <a:solidFill>
                            <a:schemeClr val="tx1">
                              <a:lumMod val="50000"/>
                            </a:schemeClr>
                          </a:solidFill>
                          <a:latin typeface="Trebuchet MS" panose="020B0703020202090204" pitchFamily="34" charset="0"/>
                          <a:ea typeface="+mn-ea"/>
                          <a:cs typeface="+mn-cs"/>
                        </a:rPr>
                        <a:t>Módulo de Gestão do Relacionamento com Clientes (CRM) </a:t>
                      </a:r>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AT" sz="1200" b="1" dirty="0">
                          <a:solidFill>
                            <a:schemeClr val="bg1">
                              <a:lumMod val="50000"/>
                            </a:schemeClr>
                          </a:solidFill>
                          <a:latin typeface="Trebuchet MS" panose="020B0703020202090204" pitchFamily="34" charset="0"/>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AT" sz="1200" b="1" dirty="0">
                          <a:solidFill>
                            <a:schemeClr val="accent2"/>
                          </a:solidFill>
                          <a:latin typeface="Trebuchet MS" panose="020B0703020202090204" pitchFamily="34" charset="0"/>
                        </a:rPr>
                        <a:t>●</a:t>
                      </a:r>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0587171"/>
                  </a:ext>
                </a:extLst>
              </a:tr>
              <a:tr h="308866">
                <a:tc>
                  <a:txBody>
                    <a:bodyPr/>
                    <a:lstStyle/>
                    <a:p>
                      <a:r>
                        <a:rPr lang="pt-BR" sz="1200" b="0" kern="1200" noProof="0">
                          <a:solidFill>
                            <a:schemeClr val="tx1">
                              <a:lumMod val="50000"/>
                            </a:schemeClr>
                          </a:solidFill>
                          <a:latin typeface="Trebuchet MS" panose="020B0703020202090204" pitchFamily="34" charset="0"/>
                          <a:ea typeface="+mn-ea"/>
                          <a:cs typeface="+mn-cs"/>
                        </a:rPr>
                        <a:t>Conexão da loja online</a:t>
                      </a:r>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b="1" noProof="0" dirty="0">
                          <a:solidFill>
                            <a:schemeClr val="accent2"/>
                          </a:solidFill>
                          <a:latin typeface="Trebuchet MS" panose="020B0703020202090204" pitchFamily="34" charset="0"/>
                        </a:rPr>
                        <a:t>Opcional</a:t>
                      </a:r>
                      <a:endParaRPr lang="de-AT" sz="1200" b="1" dirty="0">
                        <a:solidFill>
                          <a:schemeClr val="accent2"/>
                        </a:solidFill>
                        <a:latin typeface="Trebuchet MS" panose="020B070302020209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AT" sz="1200" b="1" dirty="0">
                          <a:solidFill>
                            <a:schemeClr val="accent2"/>
                          </a:solidFill>
                          <a:latin typeface="Trebuchet MS" panose="020B0703020202090204" pitchFamily="34" charset="0"/>
                        </a:rPr>
                        <a:t>●</a:t>
                      </a:r>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1434365"/>
                  </a:ext>
                </a:extLst>
              </a:tr>
              <a:tr h="308866">
                <a:tc>
                  <a:txBody>
                    <a:bodyPr/>
                    <a:lstStyle/>
                    <a:p>
                      <a:r>
                        <a:rPr lang="pt-BR" sz="1200" b="0" noProof="0" dirty="0">
                          <a:solidFill>
                            <a:schemeClr val="tx1">
                              <a:lumMod val="50000"/>
                            </a:schemeClr>
                          </a:solidFill>
                          <a:latin typeface="Trebuchet MS" panose="020B0703020202090204" pitchFamily="34" charset="0"/>
                        </a:rPr>
                        <a:t>Pacote de Design de Cartões &amp; Folhetos (myWorld </a:t>
                      </a:r>
                      <a:r>
                        <a:rPr lang="pt-BR" sz="1200" b="0" noProof="0" dirty="0" err="1">
                          <a:solidFill>
                            <a:schemeClr val="tx1">
                              <a:lumMod val="50000"/>
                            </a:schemeClr>
                          </a:solidFill>
                          <a:latin typeface="Trebuchet MS" panose="020B0703020202090204" pitchFamily="34" charset="0"/>
                        </a:rPr>
                        <a:t>Cards</a:t>
                      </a:r>
                      <a:r>
                        <a:rPr lang="pt-BR" sz="1200" b="0" noProof="0" dirty="0">
                          <a:solidFill>
                            <a:schemeClr val="tx1">
                              <a:lumMod val="50000"/>
                            </a:schemeClr>
                          </a:solidFill>
                          <a:latin typeface="Trebuchet MS" panose="020B0703020202090204" pitchFamily="34" charset="0"/>
                        </a:rPr>
                        <a:t> e Folhetos Informativos customizados)</a:t>
                      </a:r>
                    </a:p>
                  </a:txBody>
                  <a:tcPr anchor="ctr">
                    <a:lnL w="12700" cmpd="sng">
                      <a:noFill/>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de-AT" sz="1200" b="1" dirty="0">
                          <a:solidFill>
                            <a:schemeClr val="bg1">
                              <a:lumMod val="50000"/>
                            </a:schemeClr>
                          </a:solidFill>
                          <a:latin typeface="Trebuchet MS" panose="020B0703020202090204" pitchFamily="34" charset="0"/>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200" b="1" noProof="0" dirty="0">
                          <a:solidFill>
                            <a:schemeClr val="accent2"/>
                          </a:solidFill>
                          <a:latin typeface="Trebuchet MS" panose="020B0703020202090204" pitchFamily="34" charset="0"/>
                        </a:rPr>
                        <a:t>Opcional</a:t>
                      </a:r>
                      <a:endParaRPr lang="de-AT" sz="1200" b="1" dirty="0">
                        <a:solidFill>
                          <a:schemeClr val="accent2"/>
                        </a:solidFill>
                        <a:latin typeface="Trebuchet MS" panose="020B0703020202090204" pitchFamily="34" charset="0"/>
                      </a:endParaRPr>
                    </a:p>
                  </a:txBody>
                  <a:tcPr anchor="ctr">
                    <a:lnL w="12700" cap="flat" cmpd="sng" algn="ctr">
                      <a:solidFill>
                        <a:schemeClr val="bg1">
                          <a:lumMod val="50000"/>
                        </a:schemeClr>
                      </a:solidFill>
                      <a:prstDash val="solid"/>
                      <a:round/>
                      <a:headEnd type="none" w="med" len="med"/>
                      <a:tailEnd type="none" w="med" len="med"/>
                    </a:lnL>
                    <a:lnR w="12700" cmpd="sng">
                      <a:noFill/>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13988186"/>
                  </a:ext>
                </a:extLst>
              </a:tr>
            </a:tbl>
          </a:graphicData>
        </a:graphic>
      </p:graphicFrame>
      <p:pic>
        <p:nvPicPr>
          <p:cNvPr id="30" name="Grafik 29">
            <a:extLst>
              <a:ext uri="{FF2B5EF4-FFF2-40B4-BE49-F238E27FC236}">
                <a16:creationId xmlns:a16="http://schemas.microsoft.com/office/drawing/2014/main" id="{56275170-C12C-47EB-AB41-0A7ACBD718C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flipV="1">
            <a:off x="1" y="3236378"/>
            <a:ext cx="838199" cy="3617503"/>
          </a:xfrm>
          <a:custGeom>
            <a:avLst/>
            <a:gdLst>
              <a:gd name="connsiteX0" fmla="*/ 0 w 722695"/>
              <a:gd name="connsiteY0" fmla="*/ 3254156 h 3254156"/>
              <a:gd name="connsiteX1" fmla="*/ 722695 w 722695"/>
              <a:gd name="connsiteY1" fmla="*/ 3254156 h 3254156"/>
              <a:gd name="connsiteX2" fmla="*/ 722695 w 722695"/>
              <a:gd name="connsiteY2" fmla="*/ 0 h 3254156"/>
              <a:gd name="connsiteX3" fmla="*/ 0 w 722695"/>
              <a:gd name="connsiteY3" fmla="*/ 0 h 3254156"/>
            </a:gdLst>
            <a:ahLst/>
            <a:cxnLst>
              <a:cxn ang="0">
                <a:pos x="connsiteX0" y="connsiteY0"/>
              </a:cxn>
              <a:cxn ang="0">
                <a:pos x="connsiteX1" y="connsiteY1"/>
              </a:cxn>
              <a:cxn ang="0">
                <a:pos x="connsiteX2" y="connsiteY2"/>
              </a:cxn>
              <a:cxn ang="0">
                <a:pos x="connsiteX3" y="connsiteY3"/>
              </a:cxn>
            </a:cxnLst>
            <a:rect l="l" t="t" r="r" b="b"/>
            <a:pathLst>
              <a:path w="722695" h="3254156">
                <a:moveTo>
                  <a:pt x="0" y="3254156"/>
                </a:moveTo>
                <a:lnTo>
                  <a:pt x="722695" y="3254156"/>
                </a:lnTo>
                <a:lnTo>
                  <a:pt x="722695" y="0"/>
                </a:lnTo>
                <a:lnTo>
                  <a:pt x="0" y="0"/>
                </a:lnTo>
                <a:close/>
              </a:path>
            </a:pathLst>
          </a:custGeom>
        </p:spPr>
      </p:pic>
      <p:pic>
        <p:nvPicPr>
          <p:cNvPr id="36" name="Grafik 35">
            <a:extLst>
              <a:ext uri="{FF2B5EF4-FFF2-40B4-BE49-F238E27FC236}">
                <a16:creationId xmlns:a16="http://schemas.microsoft.com/office/drawing/2014/main" id="{8C93B055-466D-48ED-A08C-7A3A0E30334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rot="10800000">
            <a:off x="6245171" y="-1"/>
            <a:ext cx="3291525" cy="1519738"/>
          </a:xfrm>
          <a:prstGeom prst="rect">
            <a:avLst/>
          </a:prstGeom>
        </p:spPr>
      </p:pic>
      <p:grpSp>
        <p:nvGrpSpPr>
          <p:cNvPr id="38" name="Gruppieren 37">
            <a:extLst>
              <a:ext uri="{FF2B5EF4-FFF2-40B4-BE49-F238E27FC236}">
                <a16:creationId xmlns:a16="http://schemas.microsoft.com/office/drawing/2014/main" id="{C8E5C88F-BDC7-493C-9DA4-35082CD16910}"/>
              </a:ext>
            </a:extLst>
          </p:cNvPr>
          <p:cNvGrpSpPr/>
          <p:nvPr/>
        </p:nvGrpSpPr>
        <p:grpSpPr>
          <a:xfrm>
            <a:off x="9828098" y="607306"/>
            <a:ext cx="1321273" cy="1321274"/>
            <a:chOff x="7344757" y="1790232"/>
            <a:chExt cx="3478754" cy="3478755"/>
          </a:xfrm>
        </p:grpSpPr>
        <p:sp>
          <p:nvSpPr>
            <p:cNvPr id="39" name="Oval 23">
              <a:extLst>
                <a:ext uri="{FF2B5EF4-FFF2-40B4-BE49-F238E27FC236}">
                  <a16:creationId xmlns:a16="http://schemas.microsoft.com/office/drawing/2014/main" id="{B0053FAC-4BDD-4D58-A8A8-E498A94626FE}"/>
                </a:ext>
              </a:extLst>
            </p:cNvPr>
            <p:cNvSpPr/>
            <p:nvPr/>
          </p:nvSpPr>
          <p:spPr>
            <a:xfrm>
              <a:off x="7417362" y="1868865"/>
              <a:ext cx="3390597" cy="3390597"/>
            </a:xfrm>
            <a:prstGeom prst="ellipse">
              <a:avLst/>
            </a:prstGeom>
            <a:solidFill>
              <a:schemeClr val="bg1"/>
            </a:solidFill>
            <a:ln w="28575">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a:ln>
                  <a:noFill/>
                </a:ln>
                <a:solidFill>
                  <a:srgbClr val="FFFFFF"/>
                </a:solidFill>
                <a:effectLst/>
                <a:uLnTx/>
                <a:uFillTx/>
                <a:latin typeface="Open Sans"/>
                <a:ea typeface="+mn-ea"/>
                <a:cs typeface="+mn-cs"/>
              </a:endParaRPr>
            </a:p>
          </p:txBody>
        </p:sp>
        <p:pic>
          <p:nvPicPr>
            <p:cNvPr id="40" name="Picture 27" descr="Calendar&#10;&#10;Description automatically generated">
              <a:extLst>
                <a:ext uri="{FF2B5EF4-FFF2-40B4-BE49-F238E27FC236}">
                  <a16:creationId xmlns:a16="http://schemas.microsoft.com/office/drawing/2014/main" id="{FF1B6F68-15A0-42A5-9118-5ED56077E007}"/>
                </a:ext>
              </a:extLst>
            </p:cNvPr>
            <p:cNvPicPr>
              <a:picLocks noChangeAspect="1"/>
            </p:cNvPicPr>
            <p:nvPr/>
          </p:nvPicPr>
          <p:blipFill rotWithShape="1">
            <a:blip r:embed="rId7">
              <a:extLst>
                <a:ext uri="{28A0092B-C50C-407E-A947-70E740481C1C}">
                  <a14:useLocalDpi xmlns:a14="http://schemas.microsoft.com/office/drawing/2010/main" val="0"/>
                </a:ext>
              </a:extLst>
            </a:blip>
            <a:srcRect l="-28453" t="-13339" b="-4703"/>
            <a:stretch/>
          </p:blipFill>
          <p:spPr>
            <a:xfrm>
              <a:off x="7344757" y="1790232"/>
              <a:ext cx="3478754" cy="3478755"/>
            </a:xfrm>
            <a:prstGeom prst="ellipse">
              <a:avLst/>
            </a:prstGeom>
            <a:ln>
              <a:noFill/>
            </a:ln>
            <a:effectLst>
              <a:outerShdw blurRad="63500" sx="102000" sy="102000" algn="ctr" rotWithShape="0">
                <a:prstClr val="black">
                  <a:alpha val="40000"/>
                </a:prstClr>
              </a:outerShdw>
            </a:effectLst>
          </p:spPr>
        </p:pic>
      </p:grpSp>
      <p:grpSp>
        <p:nvGrpSpPr>
          <p:cNvPr id="41" name="Gruppieren 40">
            <a:extLst>
              <a:ext uri="{FF2B5EF4-FFF2-40B4-BE49-F238E27FC236}">
                <a16:creationId xmlns:a16="http://schemas.microsoft.com/office/drawing/2014/main" id="{1ACFCF23-5764-4360-AA91-17DEECCCC6C3}"/>
              </a:ext>
            </a:extLst>
          </p:cNvPr>
          <p:cNvGrpSpPr/>
          <p:nvPr/>
        </p:nvGrpSpPr>
        <p:grpSpPr>
          <a:xfrm>
            <a:off x="8462029" y="640118"/>
            <a:ext cx="1277216" cy="1277216"/>
            <a:chOff x="1345720" y="1868865"/>
            <a:chExt cx="3362757" cy="3362757"/>
          </a:xfrm>
        </p:grpSpPr>
        <p:sp>
          <p:nvSpPr>
            <p:cNvPr id="42" name="Oval 17">
              <a:extLst>
                <a:ext uri="{FF2B5EF4-FFF2-40B4-BE49-F238E27FC236}">
                  <a16:creationId xmlns:a16="http://schemas.microsoft.com/office/drawing/2014/main" id="{C1B7AE44-1C82-408E-B305-86702D88AF66}"/>
                </a:ext>
              </a:extLst>
            </p:cNvPr>
            <p:cNvSpPr/>
            <p:nvPr/>
          </p:nvSpPr>
          <p:spPr>
            <a:xfrm>
              <a:off x="1345720" y="1868865"/>
              <a:ext cx="3362757" cy="3362757"/>
            </a:xfrm>
            <a:prstGeom prst="ellipse">
              <a:avLst/>
            </a:prstGeom>
            <a:solidFill>
              <a:schemeClr val="bg1"/>
            </a:solidFill>
            <a:ln w="28575">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a:ln>
                  <a:noFill/>
                </a:ln>
                <a:solidFill>
                  <a:srgbClr val="FFFFFF"/>
                </a:solidFill>
                <a:effectLst/>
                <a:uLnTx/>
                <a:uFillTx/>
                <a:latin typeface="Open Sans"/>
                <a:ea typeface="+mn-ea"/>
                <a:cs typeface="+mn-cs"/>
              </a:endParaRPr>
            </a:p>
          </p:txBody>
        </p:sp>
        <p:pic>
          <p:nvPicPr>
            <p:cNvPr id="43" name="Picture 28" descr="A picture containing text, businesscard, envelope&#10;&#10;Description automatically generated">
              <a:extLst>
                <a:ext uri="{FF2B5EF4-FFF2-40B4-BE49-F238E27FC236}">
                  <a16:creationId xmlns:a16="http://schemas.microsoft.com/office/drawing/2014/main" id="{D5613102-F67D-408F-AD9E-1EFC3155E8EB}"/>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1752580" y="2767190"/>
              <a:ext cx="2549037" cy="1685570"/>
            </a:xfrm>
            <a:prstGeom prst="rect">
              <a:avLst/>
            </a:prstGeom>
            <a:ln>
              <a:noFill/>
            </a:ln>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1182251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16" presetClass="entr" presetSubtype="42"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outHorizontal)">
                                      <p:cBhvr>
                                        <p:cTn id="12" dur="500"/>
                                        <p:tgtEl>
                                          <p:spTgt spid="25"/>
                                        </p:tgtEl>
                                      </p:cBhvr>
                                    </p:animEffect>
                                  </p:childTnLst>
                                </p:cTn>
                              </p:par>
                              <p:par>
                                <p:cTn id="13" presetID="16" presetClass="entr" presetSubtype="42"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arn(outHorizontal)">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hteck 26">
            <a:extLst>
              <a:ext uri="{FF2B5EF4-FFF2-40B4-BE49-F238E27FC236}">
                <a16:creationId xmlns:a16="http://schemas.microsoft.com/office/drawing/2014/main" id="{5EDA7BA0-517E-4384-9057-55147B455706}"/>
              </a:ext>
            </a:extLst>
          </p:cNvPr>
          <p:cNvSpPr/>
          <p:nvPr/>
        </p:nvSpPr>
        <p:spPr>
          <a:xfrm>
            <a:off x="-2" y="4258602"/>
            <a:ext cx="12192000" cy="259939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0" name="Rectangle 19">
            <a:extLst>
              <a:ext uri="{FF2B5EF4-FFF2-40B4-BE49-F238E27FC236}">
                <a16:creationId xmlns:a16="http://schemas.microsoft.com/office/drawing/2014/main" id="{1C195800-B1E5-406C-82FC-82DC88E86B01}"/>
              </a:ext>
            </a:extLst>
          </p:cNvPr>
          <p:cNvSpPr/>
          <p:nvPr/>
        </p:nvSpPr>
        <p:spPr>
          <a:xfrm>
            <a:off x="-16935" y="6192707"/>
            <a:ext cx="1183337" cy="261610"/>
          </a:xfrm>
          <a:prstGeom prst="rect">
            <a:avLst/>
          </a:prstGeom>
        </p:spPr>
        <p:txBody>
          <a:bodyPr wrap="none">
            <a:spAutoFit/>
          </a:bodyPr>
          <a:lstStyle/>
          <a:p>
            <a:pPr lvl="0" algn="ctr">
              <a:defRPr/>
            </a:pPr>
            <a:r>
              <a:rPr lang="en-US" sz="1100" dirty="0">
                <a:solidFill>
                  <a:schemeClr val="bg1"/>
                </a:solidFill>
                <a:latin typeface="Trebuchet MS" panose="020B0603020202020204" pitchFamily="34" charset="0"/>
              </a:rPr>
              <a:t>*</a:t>
            </a:r>
            <a:r>
              <a:rPr lang="en-US" sz="1100" dirty="0" err="1">
                <a:solidFill>
                  <a:schemeClr val="bg1"/>
                </a:solidFill>
                <a:latin typeface="Trebuchet MS" panose="020B0603020202020204" pitchFamily="34" charset="0"/>
              </a:rPr>
              <a:t>inclui</a:t>
            </a:r>
            <a:r>
              <a:rPr lang="en-US" sz="1100" dirty="0">
                <a:solidFill>
                  <a:schemeClr val="bg1"/>
                </a:solidFill>
                <a:latin typeface="Trebuchet MS" panose="020B0603020202020204" pitchFamily="34" charset="0"/>
              </a:rPr>
              <a:t> </a:t>
            </a:r>
            <a:r>
              <a:rPr lang="en-US" sz="1100" dirty="0" err="1">
                <a:solidFill>
                  <a:schemeClr val="bg1"/>
                </a:solidFill>
                <a:latin typeface="Trebuchet MS" panose="020B0603020202020204" pitchFamily="34" charset="0"/>
              </a:rPr>
              <a:t>impostos</a:t>
            </a:r>
            <a:endParaRPr lang="en-US" sz="1100" dirty="0">
              <a:solidFill>
                <a:schemeClr val="bg1"/>
              </a:solidFill>
              <a:latin typeface="Trebuchet MS" panose="020B0603020202020204" pitchFamily="34" charset="0"/>
            </a:endParaRPr>
          </a:p>
        </p:txBody>
      </p:sp>
      <p:sp>
        <p:nvSpPr>
          <p:cNvPr id="9" name="Rectangle 8">
            <a:extLst>
              <a:ext uri="{FF2B5EF4-FFF2-40B4-BE49-F238E27FC236}">
                <a16:creationId xmlns:a16="http://schemas.microsoft.com/office/drawing/2014/main" id="{7FF91C2A-650F-4E14-9F4D-3408B999648D}"/>
              </a:ext>
            </a:extLst>
          </p:cNvPr>
          <p:cNvSpPr/>
          <p:nvPr/>
        </p:nvSpPr>
        <p:spPr>
          <a:xfrm>
            <a:off x="7208669" y="5492515"/>
            <a:ext cx="3605980"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R$ 5.990*</a:t>
            </a:r>
          </a:p>
          <a:p>
            <a:pPr lvl="0" algn="ctr">
              <a:defRPr/>
            </a:pPr>
            <a:r>
              <a:rPr lang="en-US" sz="2400" b="1" dirty="0">
                <a:solidFill>
                  <a:schemeClr val="bg1"/>
                </a:solidFill>
                <a:latin typeface="Trebuchet MS" panose="020B0603020202020204" pitchFamily="34" charset="0"/>
              </a:rPr>
              <a:t>À vista</a:t>
            </a:r>
          </a:p>
        </p:txBody>
      </p:sp>
      <p:sp>
        <p:nvSpPr>
          <p:cNvPr id="10" name="Rectangle 9">
            <a:extLst>
              <a:ext uri="{FF2B5EF4-FFF2-40B4-BE49-F238E27FC236}">
                <a16:creationId xmlns:a16="http://schemas.microsoft.com/office/drawing/2014/main" id="{A0BF472D-053C-4174-BFEC-98EAEB6B560D}"/>
              </a:ext>
            </a:extLst>
          </p:cNvPr>
          <p:cNvSpPr/>
          <p:nvPr/>
        </p:nvSpPr>
        <p:spPr>
          <a:xfrm>
            <a:off x="1410477" y="5444327"/>
            <a:ext cx="3261254"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rPr>
              <a:t>R$ 999*</a:t>
            </a:r>
          </a:p>
          <a:p>
            <a:pPr algn="ctr">
              <a:defRPr/>
            </a:pPr>
            <a:r>
              <a:rPr lang="en-US" sz="2400" b="1" dirty="0">
                <a:solidFill>
                  <a:schemeClr val="bg1"/>
                </a:solidFill>
                <a:latin typeface="Trebuchet MS" panose="020B0603020202020204" pitchFamily="34" charset="0"/>
              </a:rPr>
              <a:t>À vista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p:txBody>
      </p:sp>
      <p:grpSp>
        <p:nvGrpSpPr>
          <p:cNvPr id="11" name="Gruppieren 10">
            <a:extLst>
              <a:ext uri="{FF2B5EF4-FFF2-40B4-BE49-F238E27FC236}">
                <a16:creationId xmlns:a16="http://schemas.microsoft.com/office/drawing/2014/main" id="{6F715C8F-F25D-485E-8EC2-4794C888E77D}"/>
              </a:ext>
            </a:extLst>
          </p:cNvPr>
          <p:cNvGrpSpPr/>
          <p:nvPr/>
        </p:nvGrpSpPr>
        <p:grpSpPr>
          <a:xfrm>
            <a:off x="7218194" y="1837857"/>
            <a:ext cx="3478755" cy="3478755"/>
            <a:chOff x="7329204" y="1790232"/>
            <a:chExt cx="3478755" cy="3478755"/>
          </a:xfrm>
        </p:grpSpPr>
        <p:sp>
          <p:nvSpPr>
            <p:cNvPr id="24" name="Oval 23">
              <a:extLst>
                <a:ext uri="{FF2B5EF4-FFF2-40B4-BE49-F238E27FC236}">
                  <a16:creationId xmlns:a16="http://schemas.microsoft.com/office/drawing/2014/main" id="{20640B6A-36E6-4433-B45D-E375CE0C93C7}"/>
                </a:ext>
              </a:extLst>
            </p:cNvPr>
            <p:cNvSpPr/>
            <p:nvPr/>
          </p:nvSpPr>
          <p:spPr>
            <a:xfrm>
              <a:off x="7417362" y="1868865"/>
              <a:ext cx="3390597" cy="3390597"/>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28" name="Picture 27" descr="Calendar&#10;&#10;Description automatically generated">
              <a:extLst>
                <a:ext uri="{FF2B5EF4-FFF2-40B4-BE49-F238E27FC236}">
                  <a16:creationId xmlns:a16="http://schemas.microsoft.com/office/drawing/2014/main" id="{AA7232F9-2FCD-45CE-86BF-0D64E2C274D8}"/>
                </a:ext>
              </a:extLst>
            </p:cNvPr>
            <p:cNvPicPr>
              <a:picLocks noChangeAspect="1"/>
            </p:cNvPicPr>
            <p:nvPr/>
          </p:nvPicPr>
          <p:blipFill rotWithShape="1">
            <a:blip r:embed="rId3">
              <a:extLst>
                <a:ext uri="{28A0092B-C50C-407E-A947-70E740481C1C}">
                  <a14:useLocalDpi xmlns:a14="http://schemas.microsoft.com/office/drawing/2010/main" val="0"/>
                </a:ext>
              </a:extLst>
            </a:blip>
            <a:srcRect l="-28453" t="-13339" b="-4703"/>
            <a:stretch/>
          </p:blipFill>
          <p:spPr>
            <a:xfrm>
              <a:off x="7329204" y="1790232"/>
              <a:ext cx="3478755" cy="3478755"/>
            </a:xfrm>
            <a:prstGeom prst="ellipse">
              <a:avLst/>
            </a:prstGeom>
            <a:effectLst>
              <a:outerShdw blurRad="63500" sx="102000" sy="102000" algn="ctr" rotWithShape="0">
                <a:prstClr val="black">
                  <a:alpha val="40000"/>
                </a:prstClr>
              </a:outerShdw>
            </a:effectLst>
          </p:spPr>
        </p:pic>
      </p:grpSp>
      <p:grpSp>
        <p:nvGrpSpPr>
          <p:cNvPr id="8" name="Gruppieren 7">
            <a:extLst>
              <a:ext uri="{FF2B5EF4-FFF2-40B4-BE49-F238E27FC236}">
                <a16:creationId xmlns:a16="http://schemas.microsoft.com/office/drawing/2014/main" id="{B3915A69-5A28-4CE2-9E2C-CF7C1A77A2C2}"/>
              </a:ext>
            </a:extLst>
          </p:cNvPr>
          <p:cNvGrpSpPr/>
          <p:nvPr/>
        </p:nvGrpSpPr>
        <p:grpSpPr>
          <a:xfrm>
            <a:off x="1410477" y="1916490"/>
            <a:ext cx="3362757" cy="3362757"/>
            <a:chOff x="1345720" y="1868865"/>
            <a:chExt cx="3362757" cy="3362757"/>
          </a:xfrm>
        </p:grpSpPr>
        <p:sp>
          <p:nvSpPr>
            <p:cNvPr id="18" name="Oval 17">
              <a:extLst>
                <a:ext uri="{FF2B5EF4-FFF2-40B4-BE49-F238E27FC236}">
                  <a16:creationId xmlns:a16="http://schemas.microsoft.com/office/drawing/2014/main" id="{9422BE63-89EF-4845-B144-3A828BF5DF2E}"/>
                </a:ext>
              </a:extLst>
            </p:cNvPr>
            <p:cNvSpPr/>
            <p:nvPr/>
          </p:nvSpPr>
          <p:spPr>
            <a:xfrm>
              <a:off x="1345720" y="1868865"/>
              <a:ext cx="3362757" cy="3362757"/>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29" name="Picture 28" descr="A picture containing text, businesscard, envelope&#10;&#10;Description automatically generated">
              <a:extLst>
                <a:ext uri="{FF2B5EF4-FFF2-40B4-BE49-F238E27FC236}">
                  <a16:creationId xmlns:a16="http://schemas.microsoft.com/office/drawing/2014/main" id="{08DD58E4-FBD6-43A6-951C-DF75E46B385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752580" y="2767190"/>
              <a:ext cx="2549037" cy="1685570"/>
            </a:xfrm>
            <a:prstGeom prst="rect">
              <a:avLst/>
            </a:prstGeom>
            <a:effectLst>
              <a:outerShdw blurRad="63500" sx="102000" sy="102000" algn="ctr" rotWithShape="0">
                <a:prstClr val="black">
                  <a:alpha val="40000"/>
                </a:prstClr>
              </a:outerShdw>
            </a:effectLst>
          </p:spPr>
        </p:pic>
      </p:grpSp>
      <p:sp>
        <p:nvSpPr>
          <p:cNvPr id="7" name="Rectangle 6">
            <a:extLst>
              <a:ext uri="{FF2B5EF4-FFF2-40B4-BE49-F238E27FC236}">
                <a16:creationId xmlns:a16="http://schemas.microsoft.com/office/drawing/2014/main" id="{83AB81CE-8D17-4774-946B-338B18CFA0F2}"/>
              </a:ext>
            </a:extLst>
          </p:cNvPr>
          <p:cNvSpPr/>
          <p:nvPr/>
        </p:nvSpPr>
        <p:spPr>
          <a:xfrm>
            <a:off x="6427457" y="1127315"/>
            <a:ext cx="5168403" cy="584775"/>
          </a:xfrm>
          <a:prstGeom prst="rect">
            <a:avLst/>
          </a:prstGeom>
        </p:spPr>
        <p:txBody>
          <a:bodyPr wrap="non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5CB885"/>
                </a:solidFill>
                <a:effectLst/>
                <a:uLnTx/>
                <a:uFillTx/>
                <a:latin typeface="Trebuchet MS" panose="020B0603020202020204" pitchFamily="34" charset="0"/>
                <a:ea typeface="+mn-ea"/>
                <a:cs typeface="+mn-cs"/>
              </a:rPr>
              <a:t>Premium Partner Program</a:t>
            </a:r>
          </a:p>
        </p:txBody>
      </p:sp>
      <p:sp>
        <p:nvSpPr>
          <p:cNvPr id="31" name="Rectangle 30">
            <a:extLst>
              <a:ext uri="{FF2B5EF4-FFF2-40B4-BE49-F238E27FC236}">
                <a16:creationId xmlns:a16="http://schemas.microsoft.com/office/drawing/2014/main" id="{DFAE1EF1-5902-44FF-A8CF-FDF9DCDD0EBC}"/>
              </a:ext>
            </a:extLst>
          </p:cNvPr>
          <p:cNvSpPr/>
          <p:nvPr/>
        </p:nvSpPr>
        <p:spPr>
          <a:xfrm>
            <a:off x="1429381" y="1127315"/>
            <a:ext cx="3324948" cy="584775"/>
          </a:xfrm>
          <a:prstGeom prst="rect">
            <a:avLst/>
          </a:prstGeom>
        </p:spPr>
        <p:txBody>
          <a:bodyPr wrap="none">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5CB885"/>
                </a:solidFill>
                <a:effectLst/>
                <a:uLnTx/>
                <a:uFillTx/>
                <a:latin typeface="Trebuchet MS" panose="020B0603020202020204" pitchFamily="34" charset="0"/>
                <a:ea typeface="+mn-ea"/>
                <a:cs typeface="+mn-cs"/>
              </a:rPr>
              <a:t>Partner Program</a:t>
            </a:r>
          </a:p>
        </p:txBody>
      </p:sp>
      <p:sp>
        <p:nvSpPr>
          <p:cNvPr id="15" name="TextBox 14">
            <a:extLst>
              <a:ext uri="{FF2B5EF4-FFF2-40B4-BE49-F238E27FC236}">
                <a16:creationId xmlns:a16="http://schemas.microsoft.com/office/drawing/2014/main" id="{7BA03A95-E48E-46DA-8EF6-7CB5711B5B29}"/>
              </a:ext>
            </a:extLst>
          </p:cNvPr>
          <p:cNvSpPr txBox="1"/>
          <p:nvPr/>
        </p:nvSpPr>
        <p:spPr>
          <a:xfrm>
            <a:off x="-2" y="6437706"/>
            <a:ext cx="31350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Open Sans"/>
                <a:ea typeface="+mn-ea"/>
                <a:cs typeface="+mn-cs"/>
              </a:rPr>
              <a:t>partner.myWorld.com</a:t>
            </a:r>
          </a:p>
        </p:txBody>
      </p:sp>
    </p:spTree>
    <p:extLst>
      <p:ext uri="{BB962C8B-B14F-4D97-AF65-F5344CB8AC3E}">
        <p14:creationId xmlns:p14="http://schemas.microsoft.com/office/powerpoint/2010/main" val="371276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lendar&#10;&#10;Description automatically generated">
            <a:extLst>
              <a:ext uri="{FF2B5EF4-FFF2-40B4-BE49-F238E27FC236}">
                <a16:creationId xmlns:a16="http://schemas.microsoft.com/office/drawing/2014/main" id="{F19AC7A7-3542-4D77-A757-7811CD52C95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740442" y="1314861"/>
            <a:ext cx="3444805" cy="5790918"/>
          </a:xfrm>
          <a:prstGeom prst="rect">
            <a:avLst/>
          </a:prstGeom>
        </p:spPr>
      </p:pic>
      <p:pic>
        <p:nvPicPr>
          <p:cNvPr id="6" name="Picture 5" descr="A picture containing text, businesscard, envelope&#10;&#10;Description automatically generated">
            <a:extLst>
              <a:ext uri="{FF2B5EF4-FFF2-40B4-BE49-F238E27FC236}">
                <a16:creationId xmlns:a16="http://schemas.microsoft.com/office/drawing/2014/main" id="{1AFE2D34-59A2-4EDC-A078-A93E0D4D406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271128" y="4174863"/>
            <a:ext cx="3721817" cy="2930916"/>
          </a:xfrm>
          <a:prstGeom prst="rect">
            <a:avLst/>
          </a:prstGeom>
        </p:spPr>
      </p:pic>
      <p:sp>
        <p:nvSpPr>
          <p:cNvPr id="13" name="Rechteck 8">
            <a:extLst>
              <a:ext uri="{FF2B5EF4-FFF2-40B4-BE49-F238E27FC236}">
                <a16:creationId xmlns:a16="http://schemas.microsoft.com/office/drawing/2014/main" id="{54D1BC4D-1CEB-43CC-894A-969F4545782C}"/>
              </a:ext>
            </a:extLst>
          </p:cNvPr>
          <p:cNvSpPr/>
          <p:nvPr/>
        </p:nvSpPr>
        <p:spPr>
          <a:xfrm>
            <a:off x="1302099" y="2154556"/>
            <a:ext cx="4442770" cy="1585049"/>
          </a:xfrm>
          <a:prstGeom prst="rect">
            <a:avLst/>
          </a:prstGeom>
        </p:spPr>
        <p:txBody>
          <a:bodyPr wrap="square">
            <a:spAutoFit/>
          </a:bodyPr>
          <a:lstStyle/>
          <a:p>
            <a:pPr lvl="0">
              <a:spcBef>
                <a:spcPts val="300"/>
              </a:spcBef>
              <a:spcAft>
                <a:spcPts val="300"/>
              </a:spcAft>
              <a:defRPr/>
            </a:pPr>
            <a:r>
              <a:rPr lang="pt-BR" sz="2800" b="1" dirty="0">
                <a:solidFill>
                  <a:srgbClr val="5CB885"/>
                </a:solidFill>
                <a:latin typeface="Trebuchet MS"/>
              </a:rPr>
              <a:t>Benefícios para clientes</a:t>
            </a:r>
          </a:p>
          <a:p>
            <a:pPr marL="285750" lvl="0" indent="-285750">
              <a:spcBef>
                <a:spcPts val="300"/>
              </a:spcBef>
              <a:spcAft>
                <a:spcPts val="300"/>
              </a:spcAft>
              <a:buFont typeface="Arial" panose="020B0604020202020204" pitchFamily="34" charset="0"/>
              <a:buChar char="•"/>
              <a:defRPr/>
            </a:pPr>
            <a:r>
              <a:rPr lang="pt-BR" dirty="0">
                <a:solidFill>
                  <a:srgbClr val="333333"/>
                </a:solidFill>
                <a:latin typeface="Trebuchet MS"/>
              </a:rPr>
              <a:t>Dinheiro de volta em cada compra</a:t>
            </a:r>
          </a:p>
          <a:p>
            <a:pPr marL="285750" lvl="0" indent="-285750">
              <a:spcBef>
                <a:spcPts val="300"/>
              </a:spcBef>
              <a:spcAft>
                <a:spcPts val="300"/>
              </a:spcAft>
              <a:buFont typeface="Arial" panose="020B0604020202020204" pitchFamily="34" charset="0"/>
              <a:buChar char="•"/>
              <a:defRPr/>
            </a:pPr>
            <a:r>
              <a:rPr lang="pt-BR" dirty="0">
                <a:solidFill>
                  <a:srgbClr val="333333"/>
                </a:solidFill>
                <a:latin typeface="Trebuchet MS"/>
              </a:rPr>
              <a:t>Shopping Points adicionais</a:t>
            </a:r>
          </a:p>
          <a:p>
            <a:pPr marL="285750" lvl="0" indent="-285750">
              <a:spcBef>
                <a:spcPts val="300"/>
              </a:spcBef>
              <a:spcAft>
                <a:spcPts val="300"/>
              </a:spcAft>
              <a:buFont typeface="Arial" panose="020B0604020202020204" pitchFamily="34" charset="0"/>
              <a:buChar char="•"/>
              <a:defRPr/>
            </a:pPr>
            <a:r>
              <a:rPr lang="pt-BR" dirty="0">
                <a:solidFill>
                  <a:srgbClr val="333333"/>
                </a:solidFill>
                <a:latin typeface="Trebuchet MS"/>
              </a:rPr>
              <a:t>Ofertas em troca de Shopping Points</a:t>
            </a:r>
            <a:endParaRPr kumimoji="0" lang="pt-BR" sz="1800" b="0" i="0" u="none" strike="noStrike" kern="1200" cap="none" spc="0" normalizeH="0" baseline="0" dirty="0">
              <a:ln>
                <a:noFill/>
              </a:ln>
              <a:solidFill>
                <a:srgbClr val="333333"/>
              </a:solidFill>
              <a:effectLst/>
              <a:uLnTx/>
              <a:uFillTx/>
              <a:latin typeface="Trebuchet MS"/>
            </a:endParaRPr>
          </a:p>
        </p:txBody>
      </p:sp>
      <p:sp>
        <p:nvSpPr>
          <p:cNvPr id="16" name="Rechteck 13">
            <a:extLst>
              <a:ext uri="{FF2B5EF4-FFF2-40B4-BE49-F238E27FC236}">
                <a16:creationId xmlns:a16="http://schemas.microsoft.com/office/drawing/2014/main" id="{D320B51D-A1A7-4254-BB54-90856956804E}"/>
              </a:ext>
            </a:extLst>
          </p:cNvPr>
          <p:cNvSpPr/>
          <p:nvPr/>
        </p:nvSpPr>
        <p:spPr>
          <a:xfrm>
            <a:off x="3200400" y="4123562"/>
            <a:ext cx="3877056" cy="2015936"/>
          </a:xfrm>
          <a:prstGeom prst="rect">
            <a:avLst/>
          </a:prstGeom>
        </p:spPr>
        <p:txBody>
          <a:bodyPr wrap="square">
            <a:spAutoFit/>
          </a:bodyPr>
          <a:lstStyle/>
          <a:p>
            <a:pPr>
              <a:spcBef>
                <a:spcPts val="300"/>
              </a:spcBef>
              <a:spcAft>
                <a:spcPts val="300"/>
              </a:spcAft>
              <a:defRPr/>
            </a:pPr>
            <a:r>
              <a:rPr lang="pt-BR" sz="2800" b="1" dirty="0">
                <a:solidFill>
                  <a:schemeClr val="accent2"/>
                </a:solidFill>
                <a:latin typeface="Trebuchet MS" panose="020B0603020202020204" pitchFamily="34" charset="0"/>
              </a:rPr>
              <a:t>Benefícios para parceiros</a:t>
            </a:r>
          </a:p>
          <a:p>
            <a:pPr marL="285750" lvl="0" indent="-285750">
              <a:spcBef>
                <a:spcPts val="300"/>
              </a:spcBef>
              <a:spcAft>
                <a:spcPts val="300"/>
              </a:spcAft>
              <a:buFont typeface="Arial" panose="020B0604020202020204" pitchFamily="34" charset="0"/>
              <a:buChar char="•"/>
              <a:defRPr/>
            </a:pPr>
            <a:r>
              <a:rPr lang="pt-BR" dirty="0">
                <a:latin typeface="Trebuchet MS" panose="020B0603020202020204" pitchFamily="34" charset="0"/>
              </a:rPr>
              <a:t>Mais vendas</a:t>
            </a:r>
          </a:p>
          <a:p>
            <a:pPr marL="285750" lvl="0" indent="-285750">
              <a:spcBef>
                <a:spcPts val="300"/>
              </a:spcBef>
              <a:spcAft>
                <a:spcPts val="300"/>
              </a:spcAft>
              <a:buFont typeface="Arial" panose="020B0604020202020204" pitchFamily="34" charset="0"/>
              <a:buChar char="•"/>
              <a:defRPr/>
            </a:pPr>
            <a:r>
              <a:rPr lang="pt-BR" dirty="0">
                <a:latin typeface="Trebuchet MS" panose="020B0603020202020204" pitchFamily="34" charset="0"/>
              </a:rPr>
              <a:t>Maior fidelidade do cliente</a:t>
            </a:r>
          </a:p>
          <a:p>
            <a:pPr marL="285750" lvl="0" indent="-285750">
              <a:spcBef>
                <a:spcPts val="300"/>
              </a:spcBef>
              <a:spcAft>
                <a:spcPts val="300"/>
              </a:spcAft>
              <a:buFont typeface="Arial" panose="020B0604020202020204" pitchFamily="34" charset="0"/>
              <a:buChar char="•"/>
              <a:defRPr/>
            </a:pPr>
            <a:r>
              <a:rPr lang="pt-BR" dirty="0">
                <a:latin typeface="Trebuchet MS" panose="020B0603020202020204" pitchFamily="34" charset="0"/>
              </a:rPr>
              <a:t>Mais lucros</a:t>
            </a:r>
          </a:p>
        </p:txBody>
      </p:sp>
      <p:sp>
        <p:nvSpPr>
          <p:cNvPr id="17" name="Textfeld 1">
            <a:extLst>
              <a:ext uri="{FF2B5EF4-FFF2-40B4-BE49-F238E27FC236}">
                <a16:creationId xmlns:a16="http://schemas.microsoft.com/office/drawing/2014/main" id="{6801AA9C-C909-46AC-9FD7-F56408F9A07F}"/>
              </a:ext>
            </a:extLst>
          </p:cNvPr>
          <p:cNvSpPr txBox="1"/>
          <p:nvPr/>
        </p:nvSpPr>
        <p:spPr>
          <a:xfrm>
            <a:off x="647844" y="529127"/>
            <a:ext cx="4934089" cy="1754326"/>
          </a:xfrm>
          <a:prstGeom prst="rect">
            <a:avLst/>
          </a:prstGeom>
          <a:noFill/>
        </p:spPr>
        <p:txBody>
          <a:bodyPr wrap="square" rtlCol="0">
            <a:spAutoFit/>
          </a:bodyPr>
          <a:lstStyle/>
          <a:p>
            <a:pPr lvl="0">
              <a:defRPr/>
            </a:pPr>
            <a:r>
              <a:rPr lang="de-DE" sz="3600" b="1" dirty="0">
                <a:solidFill>
                  <a:srgbClr val="5CB885"/>
                </a:solidFill>
                <a:latin typeface="Trebuchet MS"/>
              </a:rPr>
              <a:t>myWorld</a:t>
            </a:r>
          </a:p>
          <a:p>
            <a:pPr lvl="0">
              <a:defRPr/>
            </a:pPr>
            <a:r>
              <a:rPr lang="de-DE" sz="3600" b="1" dirty="0">
                <a:solidFill>
                  <a:srgbClr val="5CB885"/>
                </a:solidFill>
                <a:latin typeface="Trebuchet MS"/>
              </a:rPr>
              <a:t>Partner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3600" b="1" i="0" u="none" strike="noStrike" kern="1200" cap="none" spc="0" normalizeH="0" baseline="0" noProof="0" dirty="0">
              <a:ln>
                <a:noFill/>
              </a:ln>
              <a:solidFill>
                <a:srgbClr val="5CB885"/>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6DAE4F4D-994A-4A22-B35A-E9054101EB07}"/>
              </a:ext>
            </a:extLst>
          </p:cNvPr>
          <p:cNvSpPr txBox="1"/>
          <p:nvPr/>
        </p:nvSpPr>
        <p:spPr>
          <a:xfrm>
            <a:off x="0" y="6488668"/>
            <a:ext cx="2743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lumMod val="50000"/>
                  </a:srgbClr>
                </a:solidFill>
                <a:effectLst/>
                <a:uLnTx/>
                <a:uFillTx/>
                <a:latin typeface="Open Sans"/>
                <a:ea typeface="+mn-ea"/>
                <a:cs typeface="+mn-cs"/>
              </a:rPr>
              <a:t>partner.myWorld.com</a:t>
            </a:r>
          </a:p>
        </p:txBody>
      </p:sp>
    </p:spTree>
    <p:extLst>
      <p:ext uri="{BB962C8B-B14F-4D97-AF65-F5344CB8AC3E}">
        <p14:creationId xmlns:p14="http://schemas.microsoft.com/office/powerpoint/2010/main" val="2865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4904510-FE4D-4196-A0CE-A730F41B4856}"/>
              </a:ext>
            </a:extLst>
          </p:cNvPr>
          <p:cNvSpPr/>
          <p:nvPr/>
        </p:nvSpPr>
        <p:spPr>
          <a:xfrm>
            <a:off x="0" y="4961106"/>
            <a:ext cx="12192000" cy="1896894"/>
          </a:xfrm>
          <a:prstGeom prst="rect">
            <a:avLst/>
          </a:prstGeom>
          <a:solidFill>
            <a:schemeClr val="tx1">
              <a:lumMod val="50000"/>
              <a:alpha val="4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cxnSp>
        <p:nvCxnSpPr>
          <p:cNvPr id="5" name="Straight Connector 4">
            <a:extLst>
              <a:ext uri="{FF2B5EF4-FFF2-40B4-BE49-F238E27FC236}">
                <a16:creationId xmlns:a16="http://schemas.microsoft.com/office/drawing/2014/main" id="{02CECF95-9F6C-45FC-8815-B288A012BD34}"/>
              </a:ext>
            </a:extLst>
          </p:cNvPr>
          <p:cNvCxnSpPr>
            <a:cxnSpLocks/>
          </p:cNvCxnSpPr>
          <p:nvPr/>
        </p:nvCxnSpPr>
        <p:spPr>
          <a:xfrm>
            <a:off x="0" y="4961106"/>
            <a:ext cx="12192000" cy="0"/>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D4BDAEC0-0132-4935-8EB3-A7DF74E0A17A}"/>
              </a:ext>
            </a:extLst>
          </p:cNvPr>
          <p:cNvGrpSpPr/>
          <p:nvPr/>
        </p:nvGrpSpPr>
        <p:grpSpPr>
          <a:xfrm>
            <a:off x="417077" y="4318901"/>
            <a:ext cx="1454244" cy="1705758"/>
            <a:chOff x="340388" y="4322136"/>
            <a:chExt cx="1454244" cy="1705758"/>
          </a:xfrm>
        </p:grpSpPr>
        <p:sp>
          <p:nvSpPr>
            <p:cNvPr id="15" name="Oval 14">
              <a:extLst>
                <a:ext uri="{FF2B5EF4-FFF2-40B4-BE49-F238E27FC236}">
                  <a16:creationId xmlns:a16="http://schemas.microsoft.com/office/drawing/2014/main" id="{6C5E1E4D-4C81-490C-A7E8-EDB8D02A046C}"/>
                </a:ext>
              </a:extLst>
            </p:cNvPr>
            <p:cNvSpPr/>
            <p:nvPr/>
          </p:nvSpPr>
          <p:spPr>
            <a:xfrm>
              <a:off x="422067" y="4322136"/>
              <a:ext cx="1290880" cy="129088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1" name="Rectangle 10">
              <a:extLst>
                <a:ext uri="{FF2B5EF4-FFF2-40B4-BE49-F238E27FC236}">
                  <a16:creationId xmlns:a16="http://schemas.microsoft.com/office/drawing/2014/main" id="{A6E7ED1F-7B95-46E8-930B-7CAF2F272597}"/>
                </a:ext>
              </a:extLst>
            </p:cNvPr>
            <p:cNvSpPr/>
            <p:nvPr/>
          </p:nvSpPr>
          <p:spPr>
            <a:xfrm>
              <a:off x="340388" y="5658562"/>
              <a:ext cx="1454244" cy="369332"/>
            </a:xfrm>
            <a:prstGeom prst="rect">
              <a:avLst/>
            </a:prstGeom>
          </p:spPr>
          <p:txBody>
            <a:bodyPr wrap="none">
              <a:spAutoFit/>
            </a:bodyPr>
            <a:lstStyle/>
            <a:p>
              <a:pPr lvl="0" algn="ctr">
                <a:defRPr/>
              </a:pPr>
              <a:r>
                <a:rPr kumimoji="0" lang="de-AT" sz="1800" b="1" i="0" u="none" strike="noStrike" kern="1200" cap="none" spc="0" normalizeH="0" baseline="0" noProof="0" dirty="0">
                  <a:ln>
                    <a:noFill/>
                  </a:ln>
                  <a:solidFill>
                    <a:schemeClr val="bg1"/>
                  </a:solidFill>
                  <a:effectLst/>
                  <a:uLnTx/>
                  <a:uFillTx/>
                  <a:latin typeface="Trebuchet MS" panose="020B0603020202020204" pitchFamily="34" charset="0"/>
                  <a:cs typeface="+mn-cs"/>
                </a:rPr>
                <a:t>Competi</a:t>
              </a:r>
              <a:r>
                <a:rPr lang="de-AT" b="1" dirty="0">
                  <a:solidFill>
                    <a:schemeClr val="bg1"/>
                  </a:solidFill>
                  <a:latin typeface="Trebuchet MS" panose="020B0603020202020204" pitchFamily="34" charset="0"/>
                </a:rPr>
                <a:t>ção</a:t>
              </a:r>
              <a:endParaRPr kumimoji="0" lang="en-US" sz="1800" b="1"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p:txBody>
        </p:sp>
        <p:pic>
          <p:nvPicPr>
            <p:cNvPr id="35" name="Graphic 34" descr="Confused face with solid fill">
              <a:extLst>
                <a:ext uri="{FF2B5EF4-FFF2-40B4-BE49-F238E27FC236}">
                  <a16:creationId xmlns:a16="http://schemas.microsoft.com/office/drawing/2014/main" id="{8D85D0D0-EA3A-4C8B-92A7-169AD8164A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307" y="4510375"/>
              <a:ext cx="914400" cy="914400"/>
            </a:xfrm>
            <a:prstGeom prst="rect">
              <a:avLst/>
            </a:prstGeom>
          </p:spPr>
        </p:pic>
      </p:grpSp>
      <p:grpSp>
        <p:nvGrpSpPr>
          <p:cNvPr id="6" name="Group 5">
            <a:extLst>
              <a:ext uri="{FF2B5EF4-FFF2-40B4-BE49-F238E27FC236}">
                <a16:creationId xmlns:a16="http://schemas.microsoft.com/office/drawing/2014/main" id="{84C605F1-6B9B-4C6F-92E1-437D29444C7F}"/>
              </a:ext>
            </a:extLst>
          </p:cNvPr>
          <p:cNvGrpSpPr/>
          <p:nvPr/>
        </p:nvGrpSpPr>
        <p:grpSpPr>
          <a:xfrm>
            <a:off x="2974658" y="4318901"/>
            <a:ext cx="1290880" cy="1982757"/>
            <a:chOff x="3348806" y="4322136"/>
            <a:chExt cx="1290880" cy="1982757"/>
          </a:xfrm>
        </p:grpSpPr>
        <p:sp>
          <p:nvSpPr>
            <p:cNvPr id="16" name="Oval 15">
              <a:extLst>
                <a:ext uri="{FF2B5EF4-FFF2-40B4-BE49-F238E27FC236}">
                  <a16:creationId xmlns:a16="http://schemas.microsoft.com/office/drawing/2014/main" id="{E8191C48-9300-4D32-904C-1EF1AD51565A}"/>
                </a:ext>
              </a:extLst>
            </p:cNvPr>
            <p:cNvSpPr/>
            <p:nvPr/>
          </p:nvSpPr>
          <p:spPr>
            <a:xfrm>
              <a:off x="3348806" y="4322136"/>
              <a:ext cx="1290880" cy="129088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2" name="Rectangle 11">
              <a:extLst>
                <a:ext uri="{FF2B5EF4-FFF2-40B4-BE49-F238E27FC236}">
                  <a16:creationId xmlns:a16="http://schemas.microsoft.com/office/drawing/2014/main" id="{0414ED41-7547-456E-83D8-1D62CD0F900C}"/>
                </a:ext>
              </a:extLst>
            </p:cNvPr>
            <p:cNvSpPr/>
            <p:nvPr/>
          </p:nvSpPr>
          <p:spPr>
            <a:xfrm>
              <a:off x="3550053" y="5658562"/>
              <a:ext cx="888385" cy="646331"/>
            </a:xfrm>
            <a:prstGeom prst="rect">
              <a:avLst/>
            </a:prstGeom>
          </p:spPr>
          <p:txBody>
            <a:bodyPr wrap="none">
              <a:spAutoFit/>
            </a:bodyPr>
            <a:lstStyle/>
            <a:p>
              <a:pPr algn="ctr"/>
              <a:r>
                <a:rPr lang="pt-BR" b="1" dirty="0">
                  <a:solidFill>
                    <a:schemeClr val="bg1"/>
                  </a:solidFill>
                  <a:latin typeface="Trebuchet MS" panose="020B0603020202020204" pitchFamily="34" charset="0"/>
                  <a:ea typeface="Calibri" panose="020F0502020204030204" pitchFamily="34" charset="0"/>
                </a:rPr>
                <a:t>Lojas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chemeClr val="bg1"/>
                  </a:solidFill>
                  <a:effectLst/>
                  <a:uLnTx/>
                  <a:uFillTx/>
                  <a:latin typeface="Trebuchet MS" panose="020B0603020202020204" pitchFamily="34" charset="0"/>
                  <a:cs typeface="+mn-cs"/>
                </a:rPr>
                <a:t>Online</a:t>
              </a:r>
              <a:endParaRPr kumimoji="0" lang="en-US" sz="1800" b="1"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p:txBody>
        </p:sp>
        <p:pic>
          <p:nvPicPr>
            <p:cNvPr id="36" name="Graphic 35" descr="Confused face with solid fill">
              <a:extLst>
                <a:ext uri="{FF2B5EF4-FFF2-40B4-BE49-F238E27FC236}">
                  <a16:creationId xmlns:a16="http://schemas.microsoft.com/office/drawing/2014/main" id="{DFBDE666-F72D-4786-985C-D73336B2FA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7046" y="4510375"/>
              <a:ext cx="914400" cy="914400"/>
            </a:xfrm>
            <a:prstGeom prst="rect">
              <a:avLst/>
            </a:prstGeom>
          </p:spPr>
        </p:pic>
      </p:grpSp>
      <p:grpSp>
        <p:nvGrpSpPr>
          <p:cNvPr id="7" name="Group 6">
            <a:extLst>
              <a:ext uri="{FF2B5EF4-FFF2-40B4-BE49-F238E27FC236}">
                <a16:creationId xmlns:a16="http://schemas.microsoft.com/office/drawing/2014/main" id="{40BE4177-03EE-4044-B5EC-2C50456BABE6}"/>
              </a:ext>
            </a:extLst>
          </p:cNvPr>
          <p:cNvGrpSpPr/>
          <p:nvPr/>
        </p:nvGrpSpPr>
        <p:grpSpPr>
          <a:xfrm>
            <a:off x="5376894" y="4318901"/>
            <a:ext cx="1438214" cy="1982757"/>
            <a:chOff x="5577168" y="4315666"/>
            <a:chExt cx="1438214" cy="1982757"/>
          </a:xfrm>
        </p:grpSpPr>
        <p:sp>
          <p:nvSpPr>
            <p:cNvPr id="17" name="Oval 16">
              <a:extLst>
                <a:ext uri="{FF2B5EF4-FFF2-40B4-BE49-F238E27FC236}">
                  <a16:creationId xmlns:a16="http://schemas.microsoft.com/office/drawing/2014/main" id="{5AF1F90D-210E-4385-B492-A05B975EB664}"/>
                </a:ext>
              </a:extLst>
            </p:cNvPr>
            <p:cNvSpPr/>
            <p:nvPr/>
          </p:nvSpPr>
          <p:spPr>
            <a:xfrm>
              <a:off x="5650834" y="4315666"/>
              <a:ext cx="1290880" cy="129088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3" name="Rectangle 12">
              <a:extLst>
                <a:ext uri="{FF2B5EF4-FFF2-40B4-BE49-F238E27FC236}">
                  <a16:creationId xmlns:a16="http://schemas.microsoft.com/office/drawing/2014/main" id="{15871812-1AF1-4681-9400-5B54CA62F30D}"/>
                </a:ext>
              </a:extLst>
            </p:cNvPr>
            <p:cNvSpPr/>
            <p:nvPr/>
          </p:nvSpPr>
          <p:spPr>
            <a:xfrm>
              <a:off x="5577168" y="5652092"/>
              <a:ext cx="1438214" cy="646331"/>
            </a:xfrm>
            <a:prstGeom prst="rect">
              <a:avLst/>
            </a:prstGeom>
          </p:spPr>
          <p:txBody>
            <a:bodyPr wrap="none">
              <a:spAutoFit/>
            </a:bodyPr>
            <a:lstStyle/>
            <a:p>
              <a:pPr algn="ctr"/>
              <a:r>
                <a:rPr lang="pt-BR" b="1" dirty="0">
                  <a:solidFill>
                    <a:schemeClr val="bg1"/>
                  </a:solidFill>
                  <a:latin typeface="Trebuchet MS" panose="020B0603020202020204" pitchFamily="34" charset="0"/>
                  <a:ea typeface="Calibri" panose="020F0502020204030204" pitchFamily="34" charset="0"/>
                </a:rPr>
                <a:t>Pressão por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chemeClr val="bg1"/>
                  </a:solidFill>
                  <a:effectLst/>
                  <a:uLnTx/>
                  <a:uFillTx/>
                  <a:latin typeface="Trebuchet MS" panose="020B0603020202020204" pitchFamily="34" charset="0"/>
                  <a:cs typeface="+mn-cs"/>
                </a:rPr>
                <a:t>custos</a:t>
              </a:r>
              <a:endParaRPr kumimoji="0" lang="en-US" sz="1800" b="1"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p:txBody>
        </p:sp>
        <p:pic>
          <p:nvPicPr>
            <p:cNvPr id="37" name="Graphic 36" descr="Confused face with solid fill">
              <a:extLst>
                <a:ext uri="{FF2B5EF4-FFF2-40B4-BE49-F238E27FC236}">
                  <a16:creationId xmlns:a16="http://schemas.microsoft.com/office/drawing/2014/main" id="{E9833324-382B-41D3-AB56-53CFE30B6D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39074" y="4503905"/>
              <a:ext cx="914400" cy="914400"/>
            </a:xfrm>
            <a:prstGeom prst="rect">
              <a:avLst/>
            </a:prstGeom>
          </p:spPr>
        </p:pic>
      </p:grpSp>
      <p:grpSp>
        <p:nvGrpSpPr>
          <p:cNvPr id="8" name="Group 7">
            <a:extLst>
              <a:ext uri="{FF2B5EF4-FFF2-40B4-BE49-F238E27FC236}">
                <a16:creationId xmlns:a16="http://schemas.microsoft.com/office/drawing/2014/main" id="{F2953EA2-471A-49AE-9592-D66D9B80C970}"/>
              </a:ext>
            </a:extLst>
          </p:cNvPr>
          <p:cNvGrpSpPr/>
          <p:nvPr/>
        </p:nvGrpSpPr>
        <p:grpSpPr>
          <a:xfrm>
            <a:off x="7726385" y="4318901"/>
            <a:ext cx="1691040" cy="1982757"/>
            <a:chOff x="7576607" y="4315666"/>
            <a:chExt cx="1691040" cy="1982757"/>
          </a:xfrm>
        </p:grpSpPr>
        <p:sp>
          <p:nvSpPr>
            <p:cNvPr id="18" name="Oval 17">
              <a:extLst>
                <a:ext uri="{FF2B5EF4-FFF2-40B4-BE49-F238E27FC236}">
                  <a16:creationId xmlns:a16="http://schemas.microsoft.com/office/drawing/2014/main" id="{2384BB24-F5B8-44F2-8E8A-F0D8008CDF4A}"/>
                </a:ext>
              </a:extLst>
            </p:cNvPr>
            <p:cNvSpPr/>
            <p:nvPr/>
          </p:nvSpPr>
          <p:spPr>
            <a:xfrm>
              <a:off x="7776684" y="4315666"/>
              <a:ext cx="1290880" cy="129088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4" name="Rectangle 13">
              <a:extLst>
                <a:ext uri="{FF2B5EF4-FFF2-40B4-BE49-F238E27FC236}">
                  <a16:creationId xmlns:a16="http://schemas.microsoft.com/office/drawing/2014/main" id="{32DC81E9-74D1-4CF4-B794-A35740E02EAC}"/>
                </a:ext>
              </a:extLst>
            </p:cNvPr>
            <p:cNvSpPr/>
            <p:nvPr/>
          </p:nvSpPr>
          <p:spPr>
            <a:xfrm>
              <a:off x="7576607" y="5652092"/>
              <a:ext cx="1691040" cy="646331"/>
            </a:xfrm>
            <a:prstGeom prst="rect">
              <a:avLst/>
            </a:prstGeom>
          </p:spPr>
          <p:txBody>
            <a:bodyPr wrap="none">
              <a:spAutoFit/>
            </a:bodyPr>
            <a:lstStyle/>
            <a:p>
              <a:pPr algn="ctr"/>
              <a:r>
                <a:rPr lang="de-AT" b="1" dirty="0">
                  <a:solidFill>
                    <a:schemeClr val="bg1"/>
                  </a:solidFill>
                  <a:latin typeface="Trebuchet MS" panose="020B0603020202020204" pitchFamily="34" charset="0"/>
                  <a:ea typeface="Calibri" panose="020F0502020204030204" pitchFamily="34" charset="0"/>
                </a:rPr>
                <a:t>Transparência</a:t>
              </a:r>
            </a:p>
            <a:p>
              <a:pPr algn="ctr"/>
              <a:r>
                <a:rPr lang="de-AT" b="1" dirty="0">
                  <a:solidFill>
                    <a:schemeClr val="bg1"/>
                  </a:solidFill>
                  <a:latin typeface="Trebuchet MS" panose="020B0603020202020204" pitchFamily="34" charset="0"/>
                  <a:ea typeface="Calibri" panose="020F0502020204030204" pitchFamily="34" charset="0"/>
                </a:rPr>
                <a:t>de</a:t>
              </a:r>
              <a:r>
                <a:rPr kumimoji="0" lang="de-AT" sz="1800" b="1" i="0" u="none" strike="noStrike" kern="1200" cap="none" spc="0" normalizeH="0" baseline="0" noProof="0" dirty="0">
                  <a:ln>
                    <a:noFill/>
                  </a:ln>
                  <a:solidFill>
                    <a:schemeClr val="bg1"/>
                  </a:solidFill>
                  <a:effectLst/>
                  <a:uLnTx/>
                  <a:uFillTx/>
                  <a:latin typeface="Trebuchet MS" panose="020B0603020202020204" pitchFamily="34" charset="0"/>
                  <a:ea typeface="Calibri" panose="020F0502020204030204" pitchFamily="34" charset="0"/>
                  <a:cs typeface="+mn-cs"/>
                </a:rPr>
                <a:t> mercado</a:t>
              </a:r>
              <a:endParaRPr kumimoji="0" lang="de-AT" sz="1800" b="1" i="0" u="none" strike="noStrike" kern="1200" cap="none" spc="0" normalizeH="0" baseline="0" noProof="0" dirty="0">
                <a:ln>
                  <a:noFill/>
                </a:ln>
                <a:solidFill>
                  <a:srgbClr val="FFFFFF"/>
                </a:solidFill>
                <a:effectLst/>
                <a:uLnTx/>
                <a:uFillTx/>
                <a:latin typeface="Trebuchet MS" panose="020B0603020202020204" pitchFamily="34" charset="0"/>
                <a:ea typeface="Calibri" panose="020F0502020204030204" pitchFamily="34" charset="0"/>
                <a:cs typeface="+mn-cs"/>
              </a:endParaRPr>
            </a:p>
          </p:txBody>
        </p:sp>
        <p:pic>
          <p:nvPicPr>
            <p:cNvPr id="38" name="Graphic 37" descr="Confused face with solid fill">
              <a:extLst>
                <a:ext uri="{FF2B5EF4-FFF2-40B4-BE49-F238E27FC236}">
                  <a16:creationId xmlns:a16="http://schemas.microsoft.com/office/drawing/2014/main" id="{77000566-FC8A-45F9-BB3A-A17B2B5E0B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64924" y="4503905"/>
              <a:ext cx="914400" cy="914400"/>
            </a:xfrm>
            <a:prstGeom prst="rect">
              <a:avLst/>
            </a:prstGeom>
          </p:spPr>
        </p:pic>
      </p:grpSp>
      <p:grpSp>
        <p:nvGrpSpPr>
          <p:cNvPr id="9" name="Group 8">
            <a:extLst>
              <a:ext uri="{FF2B5EF4-FFF2-40B4-BE49-F238E27FC236}">
                <a16:creationId xmlns:a16="http://schemas.microsoft.com/office/drawing/2014/main" id="{B39013E7-85CB-44CF-96DA-FDBFFF47DBD1}"/>
              </a:ext>
            </a:extLst>
          </p:cNvPr>
          <p:cNvGrpSpPr/>
          <p:nvPr/>
        </p:nvGrpSpPr>
        <p:grpSpPr>
          <a:xfrm>
            <a:off x="10015312" y="4318901"/>
            <a:ext cx="2064989" cy="1982757"/>
            <a:chOff x="9938623" y="4322136"/>
            <a:chExt cx="2064989" cy="1982757"/>
          </a:xfrm>
        </p:grpSpPr>
        <p:sp>
          <p:nvSpPr>
            <p:cNvPr id="20" name="Oval 19">
              <a:extLst>
                <a:ext uri="{FF2B5EF4-FFF2-40B4-BE49-F238E27FC236}">
                  <a16:creationId xmlns:a16="http://schemas.microsoft.com/office/drawing/2014/main" id="{860DCDD1-63CD-4B19-952B-8045ED81D471}"/>
                </a:ext>
              </a:extLst>
            </p:cNvPr>
            <p:cNvSpPr/>
            <p:nvPr/>
          </p:nvSpPr>
          <p:spPr>
            <a:xfrm>
              <a:off x="10325676" y="4322136"/>
              <a:ext cx="1290880" cy="129088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1" name="Rectangle 20">
              <a:extLst>
                <a:ext uri="{FF2B5EF4-FFF2-40B4-BE49-F238E27FC236}">
                  <a16:creationId xmlns:a16="http://schemas.microsoft.com/office/drawing/2014/main" id="{AE81C5EA-B0BD-48A7-A07B-0DB0C75A8696}"/>
                </a:ext>
              </a:extLst>
            </p:cNvPr>
            <p:cNvSpPr/>
            <p:nvPr/>
          </p:nvSpPr>
          <p:spPr>
            <a:xfrm>
              <a:off x="9938623" y="5658562"/>
              <a:ext cx="2064989" cy="646331"/>
            </a:xfrm>
            <a:prstGeom prst="rect">
              <a:avLst/>
            </a:prstGeom>
          </p:spPr>
          <p:txBody>
            <a:bodyPr wrap="square">
              <a:spAutoFit/>
            </a:bodyPr>
            <a:lstStyle/>
            <a:p>
              <a:pPr algn="ctr"/>
              <a:r>
                <a:rPr lang="de-AT" b="1" dirty="0">
                  <a:solidFill>
                    <a:schemeClr val="bg1"/>
                  </a:solidFill>
                  <a:latin typeface="Trebuchet MS" panose="020B0603020202020204" pitchFamily="34" charset="0"/>
                  <a:ea typeface="Calibri" panose="020F0502020204030204" pitchFamily="34" charset="0"/>
                </a:rPr>
                <a:t>Regulamentações</a:t>
              </a:r>
            </a:p>
            <a:p>
              <a:pPr algn="ctr"/>
              <a:r>
                <a:rPr kumimoji="0" lang="de-AT" sz="1800" b="1" i="0" u="none" strike="noStrike" kern="1200" cap="none" spc="0" normalizeH="0" baseline="0" noProof="0" dirty="0">
                  <a:ln>
                    <a:noFill/>
                  </a:ln>
                  <a:solidFill>
                    <a:schemeClr val="bg1"/>
                  </a:solidFill>
                  <a:effectLst/>
                  <a:uLnTx/>
                  <a:uFillTx/>
                  <a:latin typeface="Trebuchet MS" panose="020B0603020202020204" pitchFamily="34" charset="0"/>
                  <a:cs typeface="+mn-cs"/>
                </a:rPr>
                <a:t>governamentais</a:t>
              </a:r>
              <a:endParaRPr kumimoji="0" lang="en-US" sz="1800" b="1" i="0" u="none" strike="noStrike" kern="1200" cap="none" spc="0" normalizeH="0" baseline="0" noProof="0" dirty="0">
                <a:ln>
                  <a:noFill/>
                </a:ln>
                <a:solidFill>
                  <a:srgbClr val="FFFFFF"/>
                </a:solidFill>
                <a:effectLst/>
                <a:uLnTx/>
                <a:uFillTx/>
                <a:latin typeface="Trebuchet MS" panose="020B0603020202020204" pitchFamily="34" charset="0"/>
                <a:ea typeface="+mn-ea"/>
                <a:cs typeface="+mn-cs"/>
              </a:endParaRPr>
            </a:p>
          </p:txBody>
        </p:sp>
        <p:pic>
          <p:nvPicPr>
            <p:cNvPr id="22" name="Graphic 21" descr="Confused face with solid fill">
              <a:extLst>
                <a:ext uri="{FF2B5EF4-FFF2-40B4-BE49-F238E27FC236}">
                  <a16:creationId xmlns:a16="http://schemas.microsoft.com/office/drawing/2014/main" id="{EFA2C2A9-323B-4FE0-9D39-A0224D9447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3916" y="4510375"/>
              <a:ext cx="914400" cy="914400"/>
            </a:xfrm>
            <a:prstGeom prst="rect">
              <a:avLst/>
            </a:prstGeom>
          </p:spPr>
        </p:pic>
      </p:grpSp>
      <p:grpSp>
        <p:nvGrpSpPr>
          <p:cNvPr id="31" name="Gruppieren 30">
            <a:extLst>
              <a:ext uri="{FF2B5EF4-FFF2-40B4-BE49-F238E27FC236}">
                <a16:creationId xmlns:a16="http://schemas.microsoft.com/office/drawing/2014/main" id="{A439492F-ED8A-4B6C-9F80-2C22CF9CF814}"/>
              </a:ext>
            </a:extLst>
          </p:cNvPr>
          <p:cNvGrpSpPr/>
          <p:nvPr/>
        </p:nvGrpSpPr>
        <p:grpSpPr>
          <a:xfrm>
            <a:off x="6413500" y="2617361"/>
            <a:ext cx="5974677" cy="648382"/>
            <a:chOff x="536139" y="3436185"/>
            <a:chExt cx="5646737" cy="627443"/>
          </a:xfrm>
        </p:grpSpPr>
        <p:sp>
          <p:nvSpPr>
            <p:cNvPr id="32" name="Rechteck: abgerundete Ecken 31">
              <a:extLst>
                <a:ext uri="{FF2B5EF4-FFF2-40B4-BE49-F238E27FC236}">
                  <a16:creationId xmlns:a16="http://schemas.microsoft.com/office/drawing/2014/main" id="{E181B76A-C5DC-428A-B4D5-D9622A6B2761}"/>
                </a:ext>
              </a:extLst>
            </p:cNvPr>
            <p:cNvSpPr/>
            <p:nvPr/>
          </p:nvSpPr>
          <p:spPr>
            <a:xfrm>
              <a:off x="536139" y="3436185"/>
              <a:ext cx="5646737" cy="627443"/>
            </a:xfrm>
            <a:prstGeom prst="roundRect">
              <a:avLst/>
            </a:prstGeom>
            <a:solidFill>
              <a:schemeClr val="accent4">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panose="020B0603020202020204" pitchFamily="34" charset="0"/>
                <a:ea typeface="+mn-ea"/>
                <a:cs typeface="+mn-cs"/>
              </a:endParaRPr>
            </a:p>
          </p:txBody>
        </p:sp>
        <p:sp>
          <p:nvSpPr>
            <p:cNvPr id="33" name="Rechteck 32">
              <a:extLst>
                <a:ext uri="{FF2B5EF4-FFF2-40B4-BE49-F238E27FC236}">
                  <a16:creationId xmlns:a16="http://schemas.microsoft.com/office/drawing/2014/main" id="{C1475484-2956-424B-BD06-5A2A934B1557}"/>
                </a:ext>
              </a:extLst>
            </p:cNvPr>
            <p:cNvSpPr/>
            <p:nvPr/>
          </p:nvSpPr>
          <p:spPr>
            <a:xfrm>
              <a:off x="696477" y="3521512"/>
              <a:ext cx="5483215" cy="446756"/>
            </a:xfrm>
            <a:prstGeom prst="rect">
              <a:avLst/>
            </a:prstGeom>
          </p:spPr>
          <p:txBody>
            <a:bodyPr wrap="square">
              <a:spAutoFit/>
            </a:bodyPr>
            <a:lstStyle/>
            <a:p>
              <a:pPr lvl="0">
                <a:defRPr/>
              </a:pPr>
              <a:r>
                <a:rPr lang="de-DE" sz="2400" b="1" dirty="0">
                  <a:solidFill>
                    <a:prstClr val="white"/>
                  </a:solidFill>
                  <a:latin typeface="Trebuchet MS" panose="020B0603020202020204" pitchFamily="34" charset="0"/>
                </a:rPr>
                <a:t>A ECONOMIA ESTÁ SEMPRE MUDANDO</a:t>
              </a:r>
            </a:p>
          </p:txBody>
        </p:sp>
      </p:grpSp>
    </p:spTree>
    <p:extLst>
      <p:ext uri="{BB962C8B-B14F-4D97-AF65-F5344CB8AC3E}">
        <p14:creationId xmlns:p14="http://schemas.microsoft.com/office/powerpoint/2010/main" val="28417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2000" fill="hold"/>
                                        <p:tgtEl>
                                          <p:spTgt spid="4"/>
                                        </p:tgtEl>
                                        <p:attrNameLst>
                                          <p:attrName>ppt_x</p:attrName>
                                        </p:attrNameLst>
                                      </p:cBhvr>
                                      <p:tavLst>
                                        <p:tav tm="0">
                                          <p:val>
                                            <p:strVal val="1+#ppt_w/2"/>
                                          </p:val>
                                        </p:tav>
                                        <p:tav tm="100000">
                                          <p:val>
                                            <p:strVal val="#ppt_x"/>
                                          </p:val>
                                        </p:tav>
                                      </p:tavLst>
                                    </p:anim>
                                    <p:anim calcmode="lin" valueType="num">
                                      <p:cBhvr additive="base">
                                        <p:cTn id="12" dur="2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2"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2000" fill="hold"/>
                                        <p:tgtEl>
                                          <p:spTgt spid="6"/>
                                        </p:tgtEl>
                                        <p:attrNameLst>
                                          <p:attrName>ppt_x</p:attrName>
                                        </p:attrNameLst>
                                      </p:cBhvr>
                                      <p:tavLst>
                                        <p:tav tm="0">
                                          <p:val>
                                            <p:strVal val="1+#ppt_w/2"/>
                                          </p:val>
                                        </p:tav>
                                        <p:tav tm="100000">
                                          <p:val>
                                            <p:strVal val="#ppt_x"/>
                                          </p:val>
                                        </p:tav>
                                      </p:tavLst>
                                    </p:anim>
                                    <p:anim calcmode="lin" valueType="num">
                                      <p:cBhvr additive="base">
                                        <p:cTn id="17" dur="20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4500"/>
                            </p:stCondLst>
                            <p:childTnLst>
                              <p:par>
                                <p:cTn id="19" presetID="2" presetClass="entr" presetSubtype="2"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2000" fill="hold"/>
                                        <p:tgtEl>
                                          <p:spTgt spid="7"/>
                                        </p:tgtEl>
                                        <p:attrNameLst>
                                          <p:attrName>ppt_x</p:attrName>
                                        </p:attrNameLst>
                                      </p:cBhvr>
                                      <p:tavLst>
                                        <p:tav tm="0">
                                          <p:val>
                                            <p:strVal val="1+#ppt_w/2"/>
                                          </p:val>
                                        </p:tav>
                                        <p:tav tm="100000">
                                          <p:val>
                                            <p:strVal val="#ppt_x"/>
                                          </p:val>
                                        </p:tav>
                                      </p:tavLst>
                                    </p:anim>
                                    <p:anim calcmode="lin" valueType="num">
                                      <p:cBhvr additive="base">
                                        <p:cTn id="22" dur="20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6500"/>
                            </p:stCondLst>
                            <p:childTnLst>
                              <p:par>
                                <p:cTn id="24" presetID="2" presetClass="entr" presetSubtype="2"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2000" fill="hold"/>
                                        <p:tgtEl>
                                          <p:spTgt spid="8"/>
                                        </p:tgtEl>
                                        <p:attrNameLst>
                                          <p:attrName>ppt_x</p:attrName>
                                        </p:attrNameLst>
                                      </p:cBhvr>
                                      <p:tavLst>
                                        <p:tav tm="0">
                                          <p:val>
                                            <p:strVal val="1+#ppt_w/2"/>
                                          </p:val>
                                        </p:tav>
                                        <p:tav tm="100000">
                                          <p:val>
                                            <p:strVal val="#ppt_x"/>
                                          </p:val>
                                        </p:tav>
                                      </p:tavLst>
                                    </p:anim>
                                    <p:anim calcmode="lin" valueType="num">
                                      <p:cBhvr additive="base">
                                        <p:cTn id="27" dur="20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8500"/>
                            </p:stCondLst>
                            <p:childTnLst>
                              <p:par>
                                <p:cTn id="29" presetID="2" presetClass="entr" presetSubtype="2"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2000" fill="hold"/>
                                        <p:tgtEl>
                                          <p:spTgt spid="9"/>
                                        </p:tgtEl>
                                        <p:attrNameLst>
                                          <p:attrName>ppt_x</p:attrName>
                                        </p:attrNameLst>
                                      </p:cBhvr>
                                      <p:tavLst>
                                        <p:tav tm="0">
                                          <p:val>
                                            <p:strVal val="1+#ppt_w/2"/>
                                          </p:val>
                                        </p:tav>
                                        <p:tav tm="100000">
                                          <p:val>
                                            <p:strVal val="#ppt_x"/>
                                          </p:val>
                                        </p:tav>
                                      </p:tavLst>
                                    </p:anim>
                                    <p:anim calcmode="lin" valueType="num">
                                      <p:cBhvr additive="base">
                                        <p:cTn id="32" dur="2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C51113-CA07-40D6-8E57-6E3BD97B20AC}"/>
              </a:ext>
            </a:extLst>
          </p:cNvPr>
          <p:cNvSpPr/>
          <p:nvPr/>
        </p:nvSpPr>
        <p:spPr>
          <a:xfrm>
            <a:off x="0" y="4961106"/>
            <a:ext cx="12192000" cy="1896891"/>
          </a:xfrm>
          <a:prstGeom prst="rect">
            <a:avLst/>
          </a:prstGeom>
          <a:solidFill>
            <a:schemeClr val="tx1">
              <a:lumMod val="50000"/>
              <a:alpha val="4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cxnSp>
        <p:nvCxnSpPr>
          <p:cNvPr id="10" name="Straight Connector 9">
            <a:extLst>
              <a:ext uri="{FF2B5EF4-FFF2-40B4-BE49-F238E27FC236}">
                <a16:creationId xmlns:a16="http://schemas.microsoft.com/office/drawing/2014/main" id="{52390686-DC9B-4037-A63E-A7D02B5F61F5}"/>
              </a:ext>
            </a:extLst>
          </p:cNvPr>
          <p:cNvCxnSpPr>
            <a:cxnSpLocks/>
          </p:cNvCxnSpPr>
          <p:nvPr/>
        </p:nvCxnSpPr>
        <p:spPr>
          <a:xfrm>
            <a:off x="0" y="4961106"/>
            <a:ext cx="12192000" cy="0"/>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grpSp>
        <p:nvGrpSpPr>
          <p:cNvPr id="11" name="Group 10">
            <a:extLst>
              <a:ext uri="{FF2B5EF4-FFF2-40B4-BE49-F238E27FC236}">
                <a16:creationId xmlns:a16="http://schemas.microsoft.com/office/drawing/2014/main" id="{1A806364-EAC7-4448-A473-5013F63A66C2}"/>
              </a:ext>
            </a:extLst>
          </p:cNvPr>
          <p:cNvGrpSpPr/>
          <p:nvPr/>
        </p:nvGrpSpPr>
        <p:grpSpPr>
          <a:xfrm>
            <a:off x="766849" y="4315666"/>
            <a:ext cx="2039852" cy="1982757"/>
            <a:chOff x="766849" y="4315666"/>
            <a:chExt cx="2039852" cy="1982757"/>
          </a:xfrm>
        </p:grpSpPr>
        <p:grpSp>
          <p:nvGrpSpPr>
            <p:cNvPr id="12" name="Group 11">
              <a:extLst>
                <a:ext uri="{FF2B5EF4-FFF2-40B4-BE49-F238E27FC236}">
                  <a16:creationId xmlns:a16="http://schemas.microsoft.com/office/drawing/2014/main" id="{37C34870-36BE-41B3-8759-40ED9757BB57}"/>
                </a:ext>
              </a:extLst>
            </p:cNvPr>
            <p:cNvGrpSpPr/>
            <p:nvPr/>
          </p:nvGrpSpPr>
          <p:grpSpPr>
            <a:xfrm>
              <a:off x="1141328" y="4315666"/>
              <a:ext cx="1290880" cy="1290880"/>
              <a:chOff x="1141328" y="4315666"/>
              <a:chExt cx="1290880" cy="1290880"/>
            </a:xfrm>
          </p:grpSpPr>
          <p:sp>
            <p:nvSpPr>
              <p:cNvPr id="14" name="Oval 13">
                <a:extLst>
                  <a:ext uri="{FF2B5EF4-FFF2-40B4-BE49-F238E27FC236}">
                    <a16:creationId xmlns:a16="http://schemas.microsoft.com/office/drawing/2014/main" id="{F1E48F19-54F1-4FD4-9547-B6731542CCDB}"/>
                  </a:ext>
                </a:extLst>
              </p:cNvPr>
              <p:cNvSpPr/>
              <p:nvPr/>
            </p:nvSpPr>
            <p:spPr>
              <a:xfrm>
                <a:off x="1141328" y="4315666"/>
                <a:ext cx="1290880" cy="1290880"/>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15" name="Graphic 14" descr="Sad face with solid fill">
                <a:extLst>
                  <a:ext uri="{FF2B5EF4-FFF2-40B4-BE49-F238E27FC236}">
                    <a16:creationId xmlns:a16="http://schemas.microsoft.com/office/drawing/2014/main" id="{D97E9153-8226-4581-B147-BF6EBDD7F3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9568" y="4503906"/>
                <a:ext cx="914400" cy="914400"/>
              </a:xfrm>
              <a:prstGeom prst="rect">
                <a:avLst/>
              </a:prstGeom>
            </p:spPr>
          </p:pic>
        </p:grpSp>
        <p:sp>
          <p:nvSpPr>
            <p:cNvPr id="13" name="Rectangle 12">
              <a:extLst>
                <a:ext uri="{FF2B5EF4-FFF2-40B4-BE49-F238E27FC236}">
                  <a16:creationId xmlns:a16="http://schemas.microsoft.com/office/drawing/2014/main" id="{C5986C8F-A3E0-4062-B42B-5EB1404E8F2B}"/>
                </a:ext>
              </a:extLst>
            </p:cNvPr>
            <p:cNvSpPr/>
            <p:nvPr/>
          </p:nvSpPr>
          <p:spPr>
            <a:xfrm>
              <a:off x="766849" y="5652092"/>
              <a:ext cx="2039852" cy="646331"/>
            </a:xfrm>
            <a:prstGeom prst="rect">
              <a:avLst/>
            </a:prstGeom>
          </p:spPr>
          <p:txBody>
            <a:bodyPr wrap="square">
              <a:spAutoFit/>
            </a:bodyPr>
            <a:lstStyle/>
            <a:p>
              <a:pPr lvl="0" algn="ctr">
                <a:defRPr/>
              </a:pPr>
              <a:r>
                <a:rPr lang="de-AT" b="1" dirty="0">
                  <a:solidFill>
                    <a:prstClr val="white"/>
                  </a:solidFill>
                  <a:latin typeface="Trebuchet MS" panose="020B0603020202020204" pitchFamily="34" charset="0"/>
                </a:rPr>
                <a:t>Estratégias de preços agressivas</a:t>
              </a:r>
            </a:p>
          </p:txBody>
        </p:sp>
      </p:grpSp>
      <p:grpSp>
        <p:nvGrpSpPr>
          <p:cNvPr id="16" name="Group 15">
            <a:extLst>
              <a:ext uri="{FF2B5EF4-FFF2-40B4-BE49-F238E27FC236}">
                <a16:creationId xmlns:a16="http://schemas.microsoft.com/office/drawing/2014/main" id="{090D24C6-3F31-4281-BC07-B5930A8CBD4E}"/>
              </a:ext>
            </a:extLst>
          </p:cNvPr>
          <p:cNvGrpSpPr/>
          <p:nvPr/>
        </p:nvGrpSpPr>
        <p:grpSpPr>
          <a:xfrm>
            <a:off x="3807350" y="4315666"/>
            <a:ext cx="1653650" cy="1982757"/>
            <a:chOff x="3807350" y="4315666"/>
            <a:chExt cx="1653650" cy="1982757"/>
          </a:xfrm>
        </p:grpSpPr>
        <p:grpSp>
          <p:nvGrpSpPr>
            <p:cNvPr id="17" name="Group 16">
              <a:extLst>
                <a:ext uri="{FF2B5EF4-FFF2-40B4-BE49-F238E27FC236}">
                  <a16:creationId xmlns:a16="http://schemas.microsoft.com/office/drawing/2014/main" id="{F9BBB9B8-9D40-4481-8628-39ED2F13C2D0}"/>
                </a:ext>
              </a:extLst>
            </p:cNvPr>
            <p:cNvGrpSpPr/>
            <p:nvPr/>
          </p:nvGrpSpPr>
          <p:grpSpPr>
            <a:xfrm>
              <a:off x="3988731" y="4315666"/>
              <a:ext cx="1290880" cy="1290880"/>
              <a:chOff x="3988731" y="4315666"/>
              <a:chExt cx="1290880" cy="1290880"/>
            </a:xfrm>
          </p:grpSpPr>
          <p:sp>
            <p:nvSpPr>
              <p:cNvPr id="19" name="Oval 18">
                <a:extLst>
                  <a:ext uri="{FF2B5EF4-FFF2-40B4-BE49-F238E27FC236}">
                    <a16:creationId xmlns:a16="http://schemas.microsoft.com/office/drawing/2014/main" id="{1AC2EED0-EA78-4703-8BEF-FEB2EE4CA0DD}"/>
                  </a:ext>
                </a:extLst>
              </p:cNvPr>
              <p:cNvSpPr/>
              <p:nvPr/>
            </p:nvSpPr>
            <p:spPr>
              <a:xfrm>
                <a:off x="3988731" y="4315666"/>
                <a:ext cx="1290880" cy="1290880"/>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20" name="Graphic 19" descr="Sad face with solid fill">
                <a:extLst>
                  <a:ext uri="{FF2B5EF4-FFF2-40B4-BE49-F238E27FC236}">
                    <a16:creationId xmlns:a16="http://schemas.microsoft.com/office/drawing/2014/main" id="{3D9897BC-0B47-47F9-9AB9-7C1C0262A9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76971" y="4503906"/>
                <a:ext cx="914400" cy="914400"/>
              </a:xfrm>
              <a:prstGeom prst="rect">
                <a:avLst/>
              </a:prstGeom>
            </p:spPr>
          </p:pic>
        </p:grpSp>
        <p:sp>
          <p:nvSpPr>
            <p:cNvPr id="18" name="Rectangle 17">
              <a:extLst>
                <a:ext uri="{FF2B5EF4-FFF2-40B4-BE49-F238E27FC236}">
                  <a16:creationId xmlns:a16="http://schemas.microsoft.com/office/drawing/2014/main" id="{73BAF935-A76D-4DA0-8583-F33E3BA9178B}"/>
                </a:ext>
              </a:extLst>
            </p:cNvPr>
            <p:cNvSpPr/>
            <p:nvPr/>
          </p:nvSpPr>
          <p:spPr>
            <a:xfrm>
              <a:off x="3807350" y="5652092"/>
              <a:ext cx="1653650" cy="646331"/>
            </a:xfrm>
            <a:prstGeom prst="rect">
              <a:avLst/>
            </a:prstGeom>
          </p:spPr>
          <p:txBody>
            <a:bodyPr wrap="square">
              <a:spAutoFit/>
            </a:bodyPr>
            <a:lstStyle/>
            <a:p>
              <a:pPr lvl="0" algn="ctr">
                <a:defRPr/>
              </a:pPr>
              <a:r>
                <a:rPr lang="de-AT" b="1" dirty="0">
                  <a:solidFill>
                    <a:prstClr val="white"/>
                  </a:solidFill>
                  <a:latin typeface="Trebuchet MS" panose="020B0603020202020204" pitchFamily="34" charset="0"/>
                </a:rPr>
                <a:t>Mais propaganda</a:t>
              </a:r>
            </a:p>
          </p:txBody>
        </p:sp>
      </p:grpSp>
      <p:grpSp>
        <p:nvGrpSpPr>
          <p:cNvPr id="21" name="Group 20">
            <a:extLst>
              <a:ext uri="{FF2B5EF4-FFF2-40B4-BE49-F238E27FC236}">
                <a16:creationId xmlns:a16="http://schemas.microsoft.com/office/drawing/2014/main" id="{0FFD7496-F758-41B2-96EE-1EDE0F8B1876}"/>
              </a:ext>
            </a:extLst>
          </p:cNvPr>
          <p:cNvGrpSpPr/>
          <p:nvPr/>
        </p:nvGrpSpPr>
        <p:grpSpPr>
          <a:xfrm>
            <a:off x="6497200" y="4315666"/>
            <a:ext cx="1968754" cy="1982757"/>
            <a:chOff x="6497200" y="4315666"/>
            <a:chExt cx="1968754" cy="1982757"/>
          </a:xfrm>
        </p:grpSpPr>
        <p:grpSp>
          <p:nvGrpSpPr>
            <p:cNvPr id="22" name="Group 21">
              <a:extLst>
                <a:ext uri="{FF2B5EF4-FFF2-40B4-BE49-F238E27FC236}">
                  <a16:creationId xmlns:a16="http://schemas.microsoft.com/office/drawing/2014/main" id="{EF276BD1-C9BF-47DA-A23D-3625A5EC5EB1}"/>
                </a:ext>
              </a:extLst>
            </p:cNvPr>
            <p:cNvGrpSpPr/>
            <p:nvPr/>
          </p:nvGrpSpPr>
          <p:grpSpPr>
            <a:xfrm>
              <a:off x="6836134" y="4315666"/>
              <a:ext cx="1290880" cy="1290880"/>
              <a:chOff x="6838374" y="4315666"/>
              <a:chExt cx="1290880" cy="1290880"/>
            </a:xfrm>
          </p:grpSpPr>
          <p:sp>
            <p:nvSpPr>
              <p:cNvPr id="24" name="Oval 23">
                <a:extLst>
                  <a:ext uri="{FF2B5EF4-FFF2-40B4-BE49-F238E27FC236}">
                    <a16:creationId xmlns:a16="http://schemas.microsoft.com/office/drawing/2014/main" id="{3B15E08D-9525-4E1E-992E-773AE96BA5F7}"/>
                  </a:ext>
                </a:extLst>
              </p:cNvPr>
              <p:cNvSpPr/>
              <p:nvPr/>
            </p:nvSpPr>
            <p:spPr>
              <a:xfrm>
                <a:off x="6838374" y="4315666"/>
                <a:ext cx="1290880" cy="1290880"/>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25" name="Graphic 24" descr="Sad face with solid fill">
                <a:extLst>
                  <a:ext uri="{FF2B5EF4-FFF2-40B4-BE49-F238E27FC236}">
                    <a16:creationId xmlns:a16="http://schemas.microsoft.com/office/drawing/2014/main" id="{6CF954BC-2636-42E3-9E23-731590B95A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4374" y="4503906"/>
                <a:ext cx="914400" cy="914400"/>
              </a:xfrm>
              <a:prstGeom prst="rect">
                <a:avLst/>
              </a:prstGeom>
            </p:spPr>
          </p:pic>
        </p:grpSp>
        <p:sp>
          <p:nvSpPr>
            <p:cNvPr id="23" name="Rectangle 22">
              <a:extLst>
                <a:ext uri="{FF2B5EF4-FFF2-40B4-BE49-F238E27FC236}">
                  <a16:creationId xmlns:a16="http://schemas.microsoft.com/office/drawing/2014/main" id="{4A0612C7-4F7C-4C7B-B577-498EF25717A5}"/>
                </a:ext>
              </a:extLst>
            </p:cNvPr>
            <p:cNvSpPr/>
            <p:nvPr/>
          </p:nvSpPr>
          <p:spPr>
            <a:xfrm>
              <a:off x="6497200" y="5652092"/>
              <a:ext cx="1968754" cy="646331"/>
            </a:xfrm>
            <a:prstGeom prst="rect">
              <a:avLst/>
            </a:prstGeom>
          </p:spPr>
          <p:txBody>
            <a:bodyPr wrap="square">
              <a:spAutoFit/>
            </a:bodyPr>
            <a:lstStyle/>
            <a:p>
              <a:pPr algn="ctr"/>
              <a:r>
                <a:rPr lang="de-AT" b="1" dirty="0">
                  <a:solidFill>
                    <a:prstClr val="white"/>
                  </a:solidFill>
                  <a:latin typeface="Trebuchet MS" panose="020B0603020202020204" pitchFamily="34" charset="0"/>
                </a:rPr>
                <a:t>Maior espaço</a:t>
              </a:r>
            </a:p>
            <a:p>
              <a:pPr algn="ctr"/>
              <a:r>
                <a:rPr lang="de-AT" b="1" dirty="0">
                  <a:solidFill>
                    <a:prstClr val="white"/>
                  </a:solidFill>
                  <a:latin typeface="Trebuchet MS" panose="020B0603020202020204" pitchFamily="34" charset="0"/>
                </a:rPr>
                <a:t>de loja</a:t>
              </a:r>
            </a:p>
          </p:txBody>
        </p:sp>
      </p:grpSp>
      <p:grpSp>
        <p:nvGrpSpPr>
          <p:cNvPr id="26" name="Group 25">
            <a:extLst>
              <a:ext uri="{FF2B5EF4-FFF2-40B4-BE49-F238E27FC236}">
                <a16:creationId xmlns:a16="http://schemas.microsoft.com/office/drawing/2014/main" id="{6CDBF2E8-ACE9-4BC6-8E4D-2EA2BBD01791}"/>
              </a:ext>
            </a:extLst>
          </p:cNvPr>
          <p:cNvGrpSpPr/>
          <p:nvPr/>
        </p:nvGrpSpPr>
        <p:grpSpPr>
          <a:xfrm>
            <a:off x="9231565" y="4315666"/>
            <a:ext cx="2194832" cy="1982757"/>
            <a:chOff x="9231565" y="4315666"/>
            <a:chExt cx="2194832" cy="1982757"/>
          </a:xfrm>
        </p:grpSpPr>
        <p:grpSp>
          <p:nvGrpSpPr>
            <p:cNvPr id="27" name="Group 26">
              <a:extLst>
                <a:ext uri="{FF2B5EF4-FFF2-40B4-BE49-F238E27FC236}">
                  <a16:creationId xmlns:a16="http://schemas.microsoft.com/office/drawing/2014/main" id="{4C31E05F-48B7-4056-BF88-5EDAD807A9AE}"/>
                </a:ext>
              </a:extLst>
            </p:cNvPr>
            <p:cNvGrpSpPr/>
            <p:nvPr/>
          </p:nvGrpSpPr>
          <p:grpSpPr>
            <a:xfrm>
              <a:off x="9679293" y="4315666"/>
              <a:ext cx="1290880" cy="1290880"/>
              <a:chOff x="9679293" y="4315666"/>
              <a:chExt cx="1290880" cy="1290880"/>
            </a:xfrm>
          </p:grpSpPr>
          <p:sp>
            <p:nvSpPr>
              <p:cNvPr id="29" name="Oval 28">
                <a:extLst>
                  <a:ext uri="{FF2B5EF4-FFF2-40B4-BE49-F238E27FC236}">
                    <a16:creationId xmlns:a16="http://schemas.microsoft.com/office/drawing/2014/main" id="{58BF2707-DC41-4206-BED3-D60FF037AFD7}"/>
                  </a:ext>
                </a:extLst>
              </p:cNvPr>
              <p:cNvSpPr/>
              <p:nvPr/>
            </p:nvSpPr>
            <p:spPr>
              <a:xfrm>
                <a:off x="9679293" y="4315666"/>
                <a:ext cx="1290880" cy="1290880"/>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30" name="Graphic 29" descr="Sad face with solid fill">
                <a:extLst>
                  <a:ext uri="{FF2B5EF4-FFF2-40B4-BE49-F238E27FC236}">
                    <a16:creationId xmlns:a16="http://schemas.microsoft.com/office/drawing/2014/main" id="{A5A137AA-BEE6-4736-8DEE-359E1FCDAD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71778" y="4503906"/>
                <a:ext cx="914400" cy="914400"/>
              </a:xfrm>
              <a:prstGeom prst="rect">
                <a:avLst/>
              </a:prstGeom>
            </p:spPr>
          </p:pic>
        </p:grpSp>
        <p:sp>
          <p:nvSpPr>
            <p:cNvPr id="28" name="Rectangle 27">
              <a:extLst>
                <a:ext uri="{FF2B5EF4-FFF2-40B4-BE49-F238E27FC236}">
                  <a16:creationId xmlns:a16="http://schemas.microsoft.com/office/drawing/2014/main" id="{A27AD6A1-281C-4F26-9FEF-F9508C8B4308}"/>
                </a:ext>
              </a:extLst>
            </p:cNvPr>
            <p:cNvSpPr/>
            <p:nvPr/>
          </p:nvSpPr>
          <p:spPr>
            <a:xfrm>
              <a:off x="9231565" y="5652092"/>
              <a:ext cx="2194832" cy="646331"/>
            </a:xfrm>
            <a:prstGeom prst="rect">
              <a:avLst/>
            </a:prstGeom>
          </p:spPr>
          <p:txBody>
            <a:bodyPr wrap="none">
              <a:spAutoFit/>
            </a:bodyPr>
            <a:lstStyle/>
            <a:p>
              <a:pPr lvl="0" algn="ctr">
                <a:defRPr/>
              </a:pPr>
              <a:r>
                <a:rPr lang="de-AT" b="1" dirty="0">
                  <a:solidFill>
                    <a:prstClr val="white"/>
                  </a:solidFill>
                  <a:latin typeface="Trebuchet MS" panose="020B0603020202020204" pitchFamily="34" charset="0"/>
                </a:rPr>
                <a:t>Cortes expressivos</a:t>
              </a:r>
            </a:p>
            <a:p>
              <a:pPr lvl="0" algn="ctr">
                <a:defRPr/>
              </a:pPr>
              <a:r>
                <a:rPr kumimoji="0" lang="de-AT" sz="18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de custos</a:t>
              </a:r>
            </a:p>
          </p:txBody>
        </p:sp>
      </p:grpSp>
      <p:grpSp>
        <p:nvGrpSpPr>
          <p:cNvPr id="35" name="Gruppieren 34">
            <a:extLst>
              <a:ext uri="{FF2B5EF4-FFF2-40B4-BE49-F238E27FC236}">
                <a16:creationId xmlns:a16="http://schemas.microsoft.com/office/drawing/2014/main" id="{8B340F0E-31AD-4C1C-808E-BF9124D08782}"/>
              </a:ext>
            </a:extLst>
          </p:cNvPr>
          <p:cNvGrpSpPr/>
          <p:nvPr/>
        </p:nvGrpSpPr>
        <p:grpSpPr>
          <a:xfrm>
            <a:off x="-272956" y="2542409"/>
            <a:ext cx="4756055" cy="811637"/>
            <a:chOff x="1918620" y="3363654"/>
            <a:chExt cx="4264256" cy="785426"/>
          </a:xfrm>
        </p:grpSpPr>
        <p:sp>
          <p:nvSpPr>
            <p:cNvPr id="36" name="Rechteck: abgerundete Ecken 35">
              <a:extLst>
                <a:ext uri="{FF2B5EF4-FFF2-40B4-BE49-F238E27FC236}">
                  <a16:creationId xmlns:a16="http://schemas.microsoft.com/office/drawing/2014/main" id="{2F73FB46-E92F-4B18-875C-EB503C10D3A7}"/>
                </a:ext>
              </a:extLst>
            </p:cNvPr>
            <p:cNvSpPr/>
            <p:nvPr/>
          </p:nvSpPr>
          <p:spPr>
            <a:xfrm>
              <a:off x="1918620" y="3363654"/>
              <a:ext cx="4264256" cy="785426"/>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white"/>
                </a:solidFill>
                <a:effectLst/>
                <a:uLnTx/>
                <a:uFillTx/>
                <a:latin typeface="Trebuchet MS" panose="020B0603020202020204" pitchFamily="34" charset="0"/>
                <a:ea typeface="+mn-ea"/>
                <a:cs typeface="+mn-cs"/>
              </a:endParaRPr>
            </a:p>
          </p:txBody>
        </p:sp>
        <p:sp>
          <p:nvSpPr>
            <p:cNvPr id="37" name="Rechteck 36">
              <a:extLst>
                <a:ext uri="{FF2B5EF4-FFF2-40B4-BE49-F238E27FC236}">
                  <a16:creationId xmlns:a16="http://schemas.microsoft.com/office/drawing/2014/main" id="{94022AF7-C464-4041-BB66-D1AAEBC52C62}"/>
                </a:ext>
              </a:extLst>
            </p:cNvPr>
            <p:cNvSpPr/>
            <p:nvPr/>
          </p:nvSpPr>
          <p:spPr>
            <a:xfrm>
              <a:off x="2328052" y="3521512"/>
              <a:ext cx="3654097" cy="446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2400" b="1" dirty="0">
                  <a:solidFill>
                    <a:prstClr val="white"/>
                  </a:solidFill>
                  <a:latin typeface="Trebuchet MS" panose="020B0603020202020204" pitchFamily="34" charset="0"/>
                </a:rPr>
                <a:t>AMEAÇA À SOBREVIVÊNCIA DA SUA EMPRESA</a:t>
              </a:r>
            </a:p>
          </p:txBody>
        </p:sp>
      </p:grpSp>
    </p:spTree>
    <p:extLst>
      <p:ext uri="{BB962C8B-B14F-4D97-AF65-F5344CB8AC3E}">
        <p14:creationId xmlns:p14="http://schemas.microsoft.com/office/powerpoint/2010/main" val="237869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000" fill="hold"/>
                                        <p:tgtEl>
                                          <p:spTgt spid="11"/>
                                        </p:tgtEl>
                                        <p:attrNameLst>
                                          <p:attrName>ppt_x</p:attrName>
                                        </p:attrNameLst>
                                      </p:cBhvr>
                                      <p:tavLst>
                                        <p:tav tm="0">
                                          <p:val>
                                            <p:strVal val="1+#ppt_w/2"/>
                                          </p:val>
                                        </p:tav>
                                        <p:tav tm="100000">
                                          <p:val>
                                            <p:strVal val="#ppt_x"/>
                                          </p:val>
                                        </p:tav>
                                      </p:tavLst>
                                    </p:anim>
                                    <p:anim calcmode="lin" valueType="num">
                                      <p:cBhvr additive="base">
                                        <p:cTn id="12" dur="20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2"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2000" fill="hold"/>
                                        <p:tgtEl>
                                          <p:spTgt spid="16"/>
                                        </p:tgtEl>
                                        <p:attrNameLst>
                                          <p:attrName>ppt_x</p:attrName>
                                        </p:attrNameLst>
                                      </p:cBhvr>
                                      <p:tavLst>
                                        <p:tav tm="0">
                                          <p:val>
                                            <p:strVal val="1+#ppt_w/2"/>
                                          </p:val>
                                        </p:tav>
                                        <p:tav tm="100000">
                                          <p:val>
                                            <p:strVal val="#ppt_x"/>
                                          </p:val>
                                        </p:tav>
                                      </p:tavLst>
                                    </p:anim>
                                    <p:anim calcmode="lin" valueType="num">
                                      <p:cBhvr additive="base">
                                        <p:cTn id="17" dur="2000" fill="hold"/>
                                        <p:tgtEl>
                                          <p:spTgt spid="16"/>
                                        </p:tgtEl>
                                        <p:attrNameLst>
                                          <p:attrName>ppt_y</p:attrName>
                                        </p:attrNameLst>
                                      </p:cBhvr>
                                      <p:tavLst>
                                        <p:tav tm="0">
                                          <p:val>
                                            <p:strVal val="#ppt_y"/>
                                          </p:val>
                                        </p:tav>
                                        <p:tav tm="100000">
                                          <p:val>
                                            <p:strVal val="#ppt_y"/>
                                          </p:val>
                                        </p:tav>
                                      </p:tavLst>
                                    </p:anim>
                                  </p:childTnLst>
                                </p:cTn>
                              </p:par>
                            </p:childTnLst>
                          </p:cTn>
                        </p:par>
                        <p:par>
                          <p:cTn id="18" fill="hold">
                            <p:stCondLst>
                              <p:cond delay="4500"/>
                            </p:stCondLst>
                            <p:childTnLst>
                              <p:par>
                                <p:cTn id="19" presetID="2" presetClass="entr" presetSubtype="2"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2000" fill="hold"/>
                                        <p:tgtEl>
                                          <p:spTgt spid="21"/>
                                        </p:tgtEl>
                                        <p:attrNameLst>
                                          <p:attrName>ppt_x</p:attrName>
                                        </p:attrNameLst>
                                      </p:cBhvr>
                                      <p:tavLst>
                                        <p:tav tm="0">
                                          <p:val>
                                            <p:strVal val="1+#ppt_w/2"/>
                                          </p:val>
                                        </p:tav>
                                        <p:tav tm="100000">
                                          <p:val>
                                            <p:strVal val="#ppt_x"/>
                                          </p:val>
                                        </p:tav>
                                      </p:tavLst>
                                    </p:anim>
                                    <p:anim calcmode="lin" valueType="num">
                                      <p:cBhvr additive="base">
                                        <p:cTn id="22" dur="2000" fill="hold"/>
                                        <p:tgtEl>
                                          <p:spTgt spid="21"/>
                                        </p:tgtEl>
                                        <p:attrNameLst>
                                          <p:attrName>ppt_y</p:attrName>
                                        </p:attrNameLst>
                                      </p:cBhvr>
                                      <p:tavLst>
                                        <p:tav tm="0">
                                          <p:val>
                                            <p:strVal val="#ppt_y"/>
                                          </p:val>
                                        </p:tav>
                                        <p:tav tm="100000">
                                          <p:val>
                                            <p:strVal val="#ppt_y"/>
                                          </p:val>
                                        </p:tav>
                                      </p:tavLst>
                                    </p:anim>
                                  </p:childTnLst>
                                </p:cTn>
                              </p:par>
                            </p:childTnLst>
                          </p:cTn>
                        </p:par>
                        <p:par>
                          <p:cTn id="23" fill="hold">
                            <p:stCondLst>
                              <p:cond delay="6500"/>
                            </p:stCondLst>
                            <p:childTnLst>
                              <p:par>
                                <p:cTn id="24" presetID="2" presetClass="entr" presetSubtype="2"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000" fill="hold"/>
                                        <p:tgtEl>
                                          <p:spTgt spid="26"/>
                                        </p:tgtEl>
                                        <p:attrNameLst>
                                          <p:attrName>ppt_x</p:attrName>
                                        </p:attrNameLst>
                                      </p:cBhvr>
                                      <p:tavLst>
                                        <p:tav tm="0">
                                          <p:val>
                                            <p:strVal val="1+#ppt_w/2"/>
                                          </p:val>
                                        </p:tav>
                                        <p:tav tm="100000">
                                          <p:val>
                                            <p:strVal val="#ppt_x"/>
                                          </p:val>
                                        </p:tav>
                                      </p:tavLst>
                                    </p:anim>
                                    <p:anim calcmode="lin" valueType="num">
                                      <p:cBhvr additive="base">
                                        <p:cTn id="27" dur="20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4C2D1DD-91F2-4044-9815-4F9A42D6897F}"/>
              </a:ext>
            </a:extLst>
          </p:cNvPr>
          <p:cNvSpPr/>
          <p:nvPr/>
        </p:nvSpPr>
        <p:spPr>
          <a:xfrm>
            <a:off x="0" y="0"/>
            <a:ext cx="12192000" cy="4961105"/>
          </a:xfrm>
          <a:prstGeom prst="rect">
            <a:avLst/>
          </a:prstGeom>
          <a:solidFill>
            <a:srgbClr val="262626">
              <a:alpha val="1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1" name="Rectangle 30">
            <a:extLst>
              <a:ext uri="{FF2B5EF4-FFF2-40B4-BE49-F238E27FC236}">
                <a16:creationId xmlns:a16="http://schemas.microsoft.com/office/drawing/2014/main" id="{DDE9E314-9C1D-4421-97A2-38ED17C1ED8B}"/>
              </a:ext>
            </a:extLst>
          </p:cNvPr>
          <p:cNvSpPr/>
          <p:nvPr/>
        </p:nvSpPr>
        <p:spPr>
          <a:xfrm>
            <a:off x="0" y="4961106"/>
            <a:ext cx="12192000" cy="1896894"/>
          </a:xfrm>
          <a:prstGeom prst="rect">
            <a:avLst/>
          </a:prstGeom>
          <a:solidFill>
            <a:schemeClr val="tx1">
              <a:lumMod val="50000"/>
              <a:alpha val="4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cxnSp>
        <p:nvCxnSpPr>
          <p:cNvPr id="32" name="Straight Connector 31">
            <a:extLst>
              <a:ext uri="{FF2B5EF4-FFF2-40B4-BE49-F238E27FC236}">
                <a16:creationId xmlns:a16="http://schemas.microsoft.com/office/drawing/2014/main" id="{9F366757-1535-4E6D-8E56-F0DFDD27DC02}"/>
              </a:ext>
            </a:extLst>
          </p:cNvPr>
          <p:cNvCxnSpPr>
            <a:cxnSpLocks/>
          </p:cNvCxnSpPr>
          <p:nvPr/>
        </p:nvCxnSpPr>
        <p:spPr>
          <a:xfrm>
            <a:off x="0" y="4961106"/>
            <a:ext cx="12192000" cy="0"/>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grpSp>
        <p:nvGrpSpPr>
          <p:cNvPr id="3" name="Gruppieren 2">
            <a:extLst>
              <a:ext uri="{FF2B5EF4-FFF2-40B4-BE49-F238E27FC236}">
                <a16:creationId xmlns:a16="http://schemas.microsoft.com/office/drawing/2014/main" id="{A2D2316E-BA3E-7047-B522-B6FE66AF257F}"/>
              </a:ext>
            </a:extLst>
          </p:cNvPr>
          <p:cNvGrpSpPr/>
          <p:nvPr/>
        </p:nvGrpSpPr>
        <p:grpSpPr>
          <a:xfrm>
            <a:off x="769848" y="4315666"/>
            <a:ext cx="1290880" cy="1982757"/>
            <a:chOff x="769848" y="4315666"/>
            <a:chExt cx="1290880" cy="1982757"/>
          </a:xfrm>
        </p:grpSpPr>
        <p:sp>
          <p:nvSpPr>
            <p:cNvPr id="33" name="Oval 32">
              <a:extLst>
                <a:ext uri="{FF2B5EF4-FFF2-40B4-BE49-F238E27FC236}">
                  <a16:creationId xmlns:a16="http://schemas.microsoft.com/office/drawing/2014/main" id="{D7313726-A030-4A48-B42A-04E3D483826F}"/>
                </a:ext>
              </a:extLst>
            </p:cNvPr>
            <p:cNvSpPr/>
            <p:nvPr/>
          </p:nvSpPr>
          <p:spPr>
            <a:xfrm>
              <a:off x="769848" y="4315666"/>
              <a:ext cx="1290880" cy="1290880"/>
            </a:xfrm>
            <a:prstGeom prst="ellipse">
              <a:avLst/>
            </a:prstGeom>
            <a:solidFill>
              <a:schemeClr val="accent2">
                <a:alpha val="7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4" name="Rectangle 33">
              <a:extLst>
                <a:ext uri="{FF2B5EF4-FFF2-40B4-BE49-F238E27FC236}">
                  <a16:creationId xmlns:a16="http://schemas.microsoft.com/office/drawing/2014/main" id="{9E500D40-9238-48E0-BC36-33244D16AD21}"/>
                </a:ext>
              </a:extLst>
            </p:cNvPr>
            <p:cNvSpPr/>
            <p:nvPr/>
          </p:nvSpPr>
          <p:spPr>
            <a:xfrm>
              <a:off x="901366" y="5652092"/>
              <a:ext cx="1027845" cy="646331"/>
            </a:xfrm>
            <a:prstGeom prst="rect">
              <a:avLst/>
            </a:prstGeom>
          </p:spPr>
          <p:txBody>
            <a:bodyPr wrap="none">
              <a:spAutoFit/>
            </a:bodyPr>
            <a:lstStyle/>
            <a:p>
              <a:pPr algn="ctr"/>
              <a:r>
                <a:rPr lang="de-AT" b="1" dirty="0">
                  <a:solidFill>
                    <a:prstClr val="white"/>
                  </a:solidFill>
                  <a:latin typeface="Trebuchet MS" panose="020B0603020202020204" pitchFamily="34" charset="0"/>
                </a:rPr>
                <a:t>Contato</a:t>
              </a:r>
            </a:p>
            <a:p>
              <a:pPr algn="ctr"/>
              <a:r>
                <a:rPr kumimoji="0" lang="de-AT" sz="18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pessoal</a:t>
              </a:r>
            </a:p>
          </p:txBody>
        </p:sp>
        <p:pic>
          <p:nvPicPr>
            <p:cNvPr id="46" name="Graphic 45" descr="Grinning face with solid fill">
              <a:extLst>
                <a:ext uri="{FF2B5EF4-FFF2-40B4-BE49-F238E27FC236}">
                  <a16:creationId xmlns:a16="http://schemas.microsoft.com/office/drawing/2014/main" id="{F9412152-240C-4AC2-91A2-F18F3189BF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8088" y="4503905"/>
              <a:ext cx="914400" cy="914400"/>
            </a:xfrm>
            <a:prstGeom prst="rect">
              <a:avLst/>
            </a:prstGeom>
          </p:spPr>
        </p:pic>
      </p:grpSp>
      <p:grpSp>
        <p:nvGrpSpPr>
          <p:cNvPr id="4" name="Gruppieren 3">
            <a:extLst>
              <a:ext uri="{FF2B5EF4-FFF2-40B4-BE49-F238E27FC236}">
                <a16:creationId xmlns:a16="http://schemas.microsoft.com/office/drawing/2014/main" id="{25111ADC-C70C-234C-AC03-2F0CB731AE04}"/>
              </a:ext>
            </a:extLst>
          </p:cNvPr>
          <p:cNvGrpSpPr/>
          <p:nvPr/>
        </p:nvGrpSpPr>
        <p:grpSpPr>
          <a:xfrm>
            <a:off x="2949360" y="4315666"/>
            <a:ext cx="1540807" cy="1705758"/>
            <a:chOff x="2949360" y="4315666"/>
            <a:chExt cx="1540807" cy="1705758"/>
          </a:xfrm>
        </p:grpSpPr>
        <p:sp>
          <p:nvSpPr>
            <p:cNvPr id="35" name="Oval 34">
              <a:extLst>
                <a:ext uri="{FF2B5EF4-FFF2-40B4-BE49-F238E27FC236}">
                  <a16:creationId xmlns:a16="http://schemas.microsoft.com/office/drawing/2014/main" id="{3FF51EB1-705F-402B-A793-1B4061DCD4F6}"/>
                </a:ext>
              </a:extLst>
            </p:cNvPr>
            <p:cNvSpPr/>
            <p:nvPr/>
          </p:nvSpPr>
          <p:spPr>
            <a:xfrm>
              <a:off x="3074320" y="4315666"/>
              <a:ext cx="1290880" cy="1290880"/>
            </a:xfrm>
            <a:prstGeom prst="ellipse">
              <a:avLst/>
            </a:prstGeom>
            <a:solidFill>
              <a:schemeClr val="accent2">
                <a:alpha val="7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6" name="Rectangle 35">
              <a:extLst>
                <a:ext uri="{FF2B5EF4-FFF2-40B4-BE49-F238E27FC236}">
                  <a16:creationId xmlns:a16="http://schemas.microsoft.com/office/drawing/2014/main" id="{F75189BB-ADCC-4AAA-B66D-0C2A01F9D69C}"/>
                </a:ext>
              </a:extLst>
            </p:cNvPr>
            <p:cNvSpPr/>
            <p:nvPr/>
          </p:nvSpPr>
          <p:spPr>
            <a:xfrm>
              <a:off x="2949360" y="5652092"/>
              <a:ext cx="1540807" cy="369332"/>
            </a:xfrm>
            <a:prstGeom prst="rect">
              <a:avLst/>
            </a:prstGeom>
          </p:spPr>
          <p:txBody>
            <a:bodyPr wrap="none">
              <a:spAutoFit/>
            </a:bodyPr>
            <a:lstStyle/>
            <a:p>
              <a:pPr lvl="0" algn="ctr">
                <a:defRPr/>
              </a:pPr>
              <a:r>
                <a:rPr lang="de-AT" b="1" dirty="0">
                  <a:solidFill>
                    <a:prstClr val="white"/>
                  </a:solidFill>
                  <a:latin typeface="Trebuchet MS" panose="020B0603020202020204" pitchFamily="34" charset="0"/>
                </a:rPr>
                <a:t>Proximidade</a:t>
              </a:r>
            </a:p>
          </p:txBody>
        </p:sp>
        <p:pic>
          <p:nvPicPr>
            <p:cNvPr id="47" name="Graphic 46" descr="Grinning face with solid fill">
              <a:extLst>
                <a:ext uri="{FF2B5EF4-FFF2-40B4-BE49-F238E27FC236}">
                  <a16:creationId xmlns:a16="http://schemas.microsoft.com/office/drawing/2014/main" id="{FA010DA2-845A-4AAC-8176-A6C86E494E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67519" y="4503905"/>
              <a:ext cx="914400" cy="914400"/>
            </a:xfrm>
            <a:prstGeom prst="rect">
              <a:avLst/>
            </a:prstGeom>
          </p:spPr>
        </p:pic>
      </p:grpSp>
      <p:grpSp>
        <p:nvGrpSpPr>
          <p:cNvPr id="5" name="Gruppieren 4">
            <a:extLst>
              <a:ext uri="{FF2B5EF4-FFF2-40B4-BE49-F238E27FC236}">
                <a16:creationId xmlns:a16="http://schemas.microsoft.com/office/drawing/2014/main" id="{0B15021F-4BEF-354E-B2DE-F14E618477B0}"/>
              </a:ext>
            </a:extLst>
          </p:cNvPr>
          <p:cNvGrpSpPr/>
          <p:nvPr/>
        </p:nvGrpSpPr>
        <p:grpSpPr>
          <a:xfrm>
            <a:off x="5507386" y="4315666"/>
            <a:ext cx="1290880" cy="1982757"/>
            <a:chOff x="5507386" y="4315666"/>
            <a:chExt cx="1290880" cy="1982757"/>
          </a:xfrm>
        </p:grpSpPr>
        <p:sp>
          <p:nvSpPr>
            <p:cNvPr id="37" name="Oval 36">
              <a:extLst>
                <a:ext uri="{FF2B5EF4-FFF2-40B4-BE49-F238E27FC236}">
                  <a16:creationId xmlns:a16="http://schemas.microsoft.com/office/drawing/2014/main" id="{305B6617-1126-456D-93BC-A47F73B2F9C8}"/>
                </a:ext>
              </a:extLst>
            </p:cNvPr>
            <p:cNvSpPr/>
            <p:nvPr/>
          </p:nvSpPr>
          <p:spPr>
            <a:xfrm>
              <a:off x="5507386" y="4315666"/>
              <a:ext cx="1290880" cy="1290880"/>
            </a:xfrm>
            <a:prstGeom prst="ellipse">
              <a:avLst/>
            </a:prstGeom>
            <a:solidFill>
              <a:schemeClr val="accent2">
                <a:alpha val="7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8" name="Rectangle 37">
              <a:extLst>
                <a:ext uri="{FF2B5EF4-FFF2-40B4-BE49-F238E27FC236}">
                  <a16:creationId xmlns:a16="http://schemas.microsoft.com/office/drawing/2014/main" id="{8659F882-C41C-4379-8897-F60EE89E21CC}"/>
                </a:ext>
              </a:extLst>
            </p:cNvPr>
            <p:cNvSpPr/>
            <p:nvPr/>
          </p:nvSpPr>
          <p:spPr>
            <a:xfrm>
              <a:off x="5584402" y="5652092"/>
              <a:ext cx="1136850" cy="646331"/>
            </a:xfrm>
            <a:prstGeom prst="rect">
              <a:avLst/>
            </a:prstGeom>
          </p:spPr>
          <p:txBody>
            <a:bodyPr wrap="none">
              <a:spAutoFit/>
            </a:bodyPr>
            <a:lstStyle/>
            <a:p>
              <a:pPr lvl="0" algn="ctr">
                <a:defRPr/>
              </a:pPr>
              <a:r>
                <a:rPr lang="de-AT" b="1" dirty="0">
                  <a:solidFill>
                    <a:prstClr val="white"/>
                  </a:solidFill>
                  <a:latin typeface="Trebuchet MS" panose="020B0603020202020204" pitchFamily="34" charset="0"/>
                </a:rPr>
                <a:t>Serviço</a:t>
              </a:r>
            </a:p>
            <a:p>
              <a:pPr lvl="0" algn="ctr">
                <a:defRPr/>
              </a:pPr>
              <a:r>
                <a:rPr lang="de-AT" b="1" dirty="0">
                  <a:solidFill>
                    <a:prstClr val="white"/>
                  </a:solidFill>
                  <a:latin typeface="Trebuchet MS" panose="020B0603020202020204" pitchFamily="34" charset="0"/>
                </a:rPr>
                <a:t>amigável</a:t>
              </a:r>
            </a:p>
          </p:txBody>
        </p:sp>
        <p:pic>
          <p:nvPicPr>
            <p:cNvPr id="48" name="Graphic 47" descr="Grinning face with solid fill">
              <a:extLst>
                <a:ext uri="{FF2B5EF4-FFF2-40B4-BE49-F238E27FC236}">
                  <a16:creationId xmlns:a16="http://schemas.microsoft.com/office/drawing/2014/main" id="{81A3FE78-0360-48EA-8F85-409A07F377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5626" y="4503905"/>
              <a:ext cx="914400" cy="914400"/>
            </a:xfrm>
            <a:prstGeom prst="rect">
              <a:avLst/>
            </a:prstGeom>
          </p:spPr>
        </p:pic>
      </p:grpSp>
      <p:grpSp>
        <p:nvGrpSpPr>
          <p:cNvPr id="6" name="Gruppieren 5">
            <a:extLst>
              <a:ext uri="{FF2B5EF4-FFF2-40B4-BE49-F238E27FC236}">
                <a16:creationId xmlns:a16="http://schemas.microsoft.com/office/drawing/2014/main" id="{418776EF-6D94-9949-A4C4-76E298CB9FBD}"/>
              </a:ext>
            </a:extLst>
          </p:cNvPr>
          <p:cNvGrpSpPr/>
          <p:nvPr/>
        </p:nvGrpSpPr>
        <p:grpSpPr>
          <a:xfrm>
            <a:off x="7708127" y="4315666"/>
            <a:ext cx="1584088" cy="1982757"/>
            <a:chOff x="7708127" y="4315666"/>
            <a:chExt cx="1584088" cy="1982757"/>
          </a:xfrm>
        </p:grpSpPr>
        <p:sp>
          <p:nvSpPr>
            <p:cNvPr id="39" name="Oval 38">
              <a:extLst>
                <a:ext uri="{FF2B5EF4-FFF2-40B4-BE49-F238E27FC236}">
                  <a16:creationId xmlns:a16="http://schemas.microsoft.com/office/drawing/2014/main" id="{5B7D4472-0F39-4A66-B45E-51FB88F4F1A5}"/>
                </a:ext>
              </a:extLst>
            </p:cNvPr>
            <p:cNvSpPr/>
            <p:nvPr/>
          </p:nvSpPr>
          <p:spPr>
            <a:xfrm>
              <a:off x="7850485" y="4315666"/>
              <a:ext cx="1290880" cy="1290880"/>
            </a:xfrm>
            <a:prstGeom prst="ellipse">
              <a:avLst/>
            </a:prstGeom>
            <a:solidFill>
              <a:schemeClr val="accent2">
                <a:alpha val="7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0" name="Rectangle 39">
              <a:extLst>
                <a:ext uri="{FF2B5EF4-FFF2-40B4-BE49-F238E27FC236}">
                  <a16:creationId xmlns:a16="http://schemas.microsoft.com/office/drawing/2014/main" id="{8BBAC7C6-D74C-4B41-8301-683F431C371D}"/>
                </a:ext>
              </a:extLst>
            </p:cNvPr>
            <p:cNvSpPr/>
            <p:nvPr/>
          </p:nvSpPr>
          <p:spPr>
            <a:xfrm>
              <a:off x="7708127" y="5652092"/>
              <a:ext cx="1584088" cy="646331"/>
            </a:xfrm>
            <a:prstGeom prst="rect">
              <a:avLst/>
            </a:prstGeom>
          </p:spPr>
          <p:txBody>
            <a:bodyPr wrap="none">
              <a:spAutoFit/>
            </a:bodyPr>
            <a:lstStyle/>
            <a:p>
              <a:pPr algn="ctr"/>
              <a:r>
                <a:rPr lang="de-AT" b="1" dirty="0">
                  <a:solidFill>
                    <a:prstClr val="white"/>
                  </a:solidFill>
                  <a:latin typeface="Trebuchet MS" panose="020B0603020202020204" pitchFamily="34" charset="0"/>
                </a:rPr>
                <a:t>Atendimento</a:t>
              </a:r>
            </a:p>
            <a:p>
              <a:pPr algn="ctr"/>
              <a:r>
                <a:rPr kumimoji="0" lang="de-AT" sz="18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competente</a:t>
              </a:r>
            </a:p>
          </p:txBody>
        </p:sp>
        <p:pic>
          <p:nvPicPr>
            <p:cNvPr id="49" name="Graphic 48" descr="Grinning face with solid fill">
              <a:extLst>
                <a:ext uri="{FF2B5EF4-FFF2-40B4-BE49-F238E27FC236}">
                  <a16:creationId xmlns:a16="http://schemas.microsoft.com/office/drawing/2014/main" id="{B4F45B2A-E512-4657-A910-4D303D7A9E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8725" y="4503905"/>
              <a:ext cx="914400" cy="914400"/>
            </a:xfrm>
            <a:prstGeom prst="rect">
              <a:avLst/>
            </a:prstGeom>
          </p:spPr>
        </p:pic>
      </p:grpSp>
      <p:grpSp>
        <p:nvGrpSpPr>
          <p:cNvPr id="7" name="Gruppieren 6">
            <a:extLst>
              <a:ext uri="{FF2B5EF4-FFF2-40B4-BE49-F238E27FC236}">
                <a16:creationId xmlns:a16="http://schemas.microsoft.com/office/drawing/2014/main" id="{D9CB7B3D-8D19-9848-A286-B93F0A6C759C}"/>
              </a:ext>
            </a:extLst>
          </p:cNvPr>
          <p:cNvGrpSpPr/>
          <p:nvPr/>
        </p:nvGrpSpPr>
        <p:grpSpPr>
          <a:xfrm>
            <a:off x="9693758" y="4310898"/>
            <a:ext cx="2146743" cy="1982757"/>
            <a:chOff x="9693758" y="4310898"/>
            <a:chExt cx="2146743" cy="1982757"/>
          </a:xfrm>
        </p:grpSpPr>
        <p:sp>
          <p:nvSpPr>
            <p:cNvPr id="21" name="Oval 20">
              <a:extLst>
                <a:ext uri="{FF2B5EF4-FFF2-40B4-BE49-F238E27FC236}">
                  <a16:creationId xmlns:a16="http://schemas.microsoft.com/office/drawing/2014/main" id="{6941C4F4-95AC-A442-B90A-01C092EAF454}"/>
                </a:ext>
              </a:extLst>
            </p:cNvPr>
            <p:cNvSpPr/>
            <p:nvPr/>
          </p:nvSpPr>
          <p:spPr>
            <a:xfrm>
              <a:off x="10117440" y="4310898"/>
              <a:ext cx="1290880" cy="1290880"/>
            </a:xfrm>
            <a:prstGeom prst="ellipse">
              <a:avLst/>
            </a:prstGeom>
            <a:solidFill>
              <a:schemeClr val="accent2">
                <a:alpha val="78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2" name="Rectangle 39">
              <a:extLst>
                <a:ext uri="{FF2B5EF4-FFF2-40B4-BE49-F238E27FC236}">
                  <a16:creationId xmlns:a16="http://schemas.microsoft.com/office/drawing/2014/main" id="{0479DC7C-B009-984D-B634-B25658CCCEFE}"/>
                </a:ext>
              </a:extLst>
            </p:cNvPr>
            <p:cNvSpPr/>
            <p:nvPr/>
          </p:nvSpPr>
          <p:spPr>
            <a:xfrm>
              <a:off x="9693758" y="5647324"/>
              <a:ext cx="2146743" cy="646331"/>
            </a:xfrm>
            <a:prstGeom prst="rect">
              <a:avLst/>
            </a:prstGeom>
          </p:spPr>
          <p:txBody>
            <a:bodyPr wrap="none">
              <a:spAutoFit/>
            </a:bodyPr>
            <a:lstStyle/>
            <a:p>
              <a:pPr algn="ctr"/>
              <a:r>
                <a:rPr lang="pt-BR" b="1" dirty="0">
                  <a:solidFill>
                    <a:prstClr val="white"/>
                  </a:solidFill>
                  <a:latin typeface="Trebuchet MS" panose="020B0603020202020204" pitchFamily="34" charset="0"/>
                </a:rPr>
                <a:t>Combinação do</a:t>
              </a:r>
            </a:p>
            <a:p>
              <a:pPr algn="ctr"/>
              <a:r>
                <a:rPr lang="pt-BR" b="1" dirty="0">
                  <a:solidFill>
                    <a:prstClr val="white"/>
                  </a:solidFill>
                  <a:latin typeface="Trebuchet MS" panose="020B0603020202020204" pitchFamily="34" charset="0"/>
                </a:rPr>
                <a:t>online com offline</a:t>
              </a:r>
              <a:endParaRPr lang="de-AT" b="1" dirty="0">
                <a:solidFill>
                  <a:prstClr val="white"/>
                </a:solidFill>
                <a:latin typeface="Trebuchet MS" panose="020B0603020202020204" pitchFamily="34" charset="0"/>
              </a:endParaRPr>
            </a:p>
          </p:txBody>
        </p:sp>
        <p:pic>
          <p:nvPicPr>
            <p:cNvPr id="23" name="Graphic 48" descr="Grinning face with solid fill">
              <a:extLst>
                <a:ext uri="{FF2B5EF4-FFF2-40B4-BE49-F238E27FC236}">
                  <a16:creationId xmlns:a16="http://schemas.microsoft.com/office/drawing/2014/main" id="{B1ABD968-D913-DA41-BA64-876F7125F6A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05680" y="4499137"/>
              <a:ext cx="914400" cy="914400"/>
            </a:xfrm>
            <a:prstGeom prst="rect">
              <a:avLst/>
            </a:prstGeom>
          </p:spPr>
        </p:pic>
      </p:grpSp>
      <p:grpSp>
        <p:nvGrpSpPr>
          <p:cNvPr id="27" name="Gruppieren 26">
            <a:extLst>
              <a:ext uri="{FF2B5EF4-FFF2-40B4-BE49-F238E27FC236}">
                <a16:creationId xmlns:a16="http://schemas.microsoft.com/office/drawing/2014/main" id="{EF158737-7D94-41D6-B728-57C4BDBA84CE}"/>
              </a:ext>
            </a:extLst>
          </p:cNvPr>
          <p:cNvGrpSpPr/>
          <p:nvPr/>
        </p:nvGrpSpPr>
        <p:grpSpPr>
          <a:xfrm>
            <a:off x="-218363" y="2617361"/>
            <a:ext cx="5172501" cy="648382"/>
            <a:chOff x="1700256" y="3436185"/>
            <a:chExt cx="5172501" cy="627443"/>
          </a:xfrm>
        </p:grpSpPr>
        <p:sp>
          <p:nvSpPr>
            <p:cNvPr id="28" name="Rechteck: abgerundete Ecken 27">
              <a:extLst>
                <a:ext uri="{FF2B5EF4-FFF2-40B4-BE49-F238E27FC236}">
                  <a16:creationId xmlns:a16="http://schemas.microsoft.com/office/drawing/2014/main" id="{08B924A6-397F-4A9D-9D9C-3EADD7179A4F}"/>
                </a:ext>
              </a:extLst>
            </p:cNvPr>
            <p:cNvSpPr/>
            <p:nvPr/>
          </p:nvSpPr>
          <p:spPr>
            <a:xfrm>
              <a:off x="1700256" y="3436185"/>
              <a:ext cx="4261446" cy="627443"/>
            </a:xfrm>
            <a:prstGeom prst="roundRect">
              <a:avLst/>
            </a:prstGeom>
            <a:solidFill>
              <a:schemeClr val="accent2">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white"/>
                </a:solidFill>
                <a:effectLst/>
                <a:uLnTx/>
                <a:uFillTx/>
                <a:latin typeface="Trebuchet MS" panose="020B0603020202020204" pitchFamily="34" charset="0"/>
                <a:ea typeface="+mn-ea"/>
                <a:cs typeface="+mn-cs"/>
              </a:endParaRPr>
            </a:p>
          </p:txBody>
        </p:sp>
        <p:sp>
          <p:nvSpPr>
            <p:cNvPr id="29" name="Rechteck 28">
              <a:extLst>
                <a:ext uri="{FF2B5EF4-FFF2-40B4-BE49-F238E27FC236}">
                  <a16:creationId xmlns:a16="http://schemas.microsoft.com/office/drawing/2014/main" id="{358FD101-5C15-4D88-A5D3-251C5EA6658F}"/>
                </a:ext>
              </a:extLst>
            </p:cNvPr>
            <p:cNvSpPr/>
            <p:nvPr/>
          </p:nvSpPr>
          <p:spPr>
            <a:xfrm>
              <a:off x="2328052" y="3521512"/>
              <a:ext cx="4544705" cy="446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de-AT" sz="2400" b="1" dirty="0">
                  <a:solidFill>
                    <a:prstClr val="white"/>
                  </a:solidFill>
                  <a:latin typeface="Trebuchet MS" panose="020B0603020202020204" pitchFamily="34" charset="0"/>
                </a:rPr>
                <a:t>SUCESSO ECONÔMICO</a:t>
              </a:r>
            </a:p>
          </p:txBody>
        </p:sp>
      </p:grpSp>
      <p:pic>
        <p:nvPicPr>
          <p:cNvPr id="30" name="Grafik 6" descr="Ein Bild, das Text, ClipArt enthält.&#10;&#10;Automatisch generierte Beschreibung">
            <a:extLst>
              <a:ext uri="{FF2B5EF4-FFF2-40B4-BE49-F238E27FC236}">
                <a16:creationId xmlns:a16="http://schemas.microsoft.com/office/drawing/2014/main" id="{30015735-1604-4DB7-B6AD-11C44102B4F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p:spPr>
      </p:pic>
    </p:spTree>
    <p:extLst>
      <p:ext uri="{BB962C8B-B14F-4D97-AF65-F5344CB8AC3E}">
        <p14:creationId xmlns:p14="http://schemas.microsoft.com/office/powerpoint/2010/main" val="283345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right)">
                                      <p:cBhvr>
                                        <p:cTn id="7" dur="500"/>
                                        <p:tgtEl>
                                          <p:spTgt spid="2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2000" fill="hold"/>
                                        <p:tgtEl>
                                          <p:spTgt spid="3"/>
                                        </p:tgtEl>
                                        <p:attrNameLst>
                                          <p:attrName>ppt_x</p:attrName>
                                        </p:attrNameLst>
                                      </p:cBhvr>
                                      <p:tavLst>
                                        <p:tav tm="0">
                                          <p:val>
                                            <p:strVal val="1+#ppt_w/2"/>
                                          </p:val>
                                        </p:tav>
                                        <p:tav tm="100000">
                                          <p:val>
                                            <p:strVal val="#ppt_x"/>
                                          </p:val>
                                        </p:tav>
                                      </p:tavLst>
                                    </p:anim>
                                    <p:anim calcmode="lin" valueType="num">
                                      <p:cBhvr additive="base">
                                        <p:cTn id="12" dur="2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2"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2000" fill="hold"/>
                                        <p:tgtEl>
                                          <p:spTgt spid="4"/>
                                        </p:tgtEl>
                                        <p:attrNameLst>
                                          <p:attrName>ppt_x</p:attrName>
                                        </p:attrNameLst>
                                      </p:cBhvr>
                                      <p:tavLst>
                                        <p:tav tm="0">
                                          <p:val>
                                            <p:strVal val="1+#ppt_w/2"/>
                                          </p:val>
                                        </p:tav>
                                        <p:tav tm="100000">
                                          <p:val>
                                            <p:strVal val="#ppt_x"/>
                                          </p:val>
                                        </p:tav>
                                      </p:tavLst>
                                    </p:anim>
                                    <p:anim calcmode="lin" valueType="num">
                                      <p:cBhvr additive="base">
                                        <p:cTn id="17" dur="2000" fill="hold"/>
                                        <p:tgtEl>
                                          <p:spTgt spid="4"/>
                                        </p:tgtEl>
                                        <p:attrNameLst>
                                          <p:attrName>ppt_y</p:attrName>
                                        </p:attrNameLst>
                                      </p:cBhvr>
                                      <p:tavLst>
                                        <p:tav tm="0">
                                          <p:val>
                                            <p:strVal val="#ppt_y"/>
                                          </p:val>
                                        </p:tav>
                                        <p:tav tm="100000">
                                          <p:val>
                                            <p:strVal val="#ppt_y"/>
                                          </p:val>
                                        </p:tav>
                                      </p:tavLst>
                                    </p:anim>
                                  </p:childTnLst>
                                </p:cTn>
                              </p:par>
                            </p:childTnLst>
                          </p:cTn>
                        </p:par>
                        <p:par>
                          <p:cTn id="18" fill="hold">
                            <p:stCondLst>
                              <p:cond delay="4500"/>
                            </p:stCondLst>
                            <p:childTnLst>
                              <p:par>
                                <p:cTn id="19" presetID="2" presetClass="entr" presetSubtype="2"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2000" fill="hold"/>
                                        <p:tgtEl>
                                          <p:spTgt spid="5"/>
                                        </p:tgtEl>
                                        <p:attrNameLst>
                                          <p:attrName>ppt_x</p:attrName>
                                        </p:attrNameLst>
                                      </p:cBhvr>
                                      <p:tavLst>
                                        <p:tav tm="0">
                                          <p:val>
                                            <p:strVal val="1+#ppt_w/2"/>
                                          </p:val>
                                        </p:tav>
                                        <p:tav tm="100000">
                                          <p:val>
                                            <p:strVal val="#ppt_x"/>
                                          </p:val>
                                        </p:tav>
                                      </p:tavLst>
                                    </p:anim>
                                    <p:anim calcmode="lin" valueType="num">
                                      <p:cBhvr additive="base">
                                        <p:cTn id="22" dur="2000" fill="hold"/>
                                        <p:tgtEl>
                                          <p:spTgt spid="5"/>
                                        </p:tgtEl>
                                        <p:attrNameLst>
                                          <p:attrName>ppt_y</p:attrName>
                                        </p:attrNameLst>
                                      </p:cBhvr>
                                      <p:tavLst>
                                        <p:tav tm="0">
                                          <p:val>
                                            <p:strVal val="#ppt_y"/>
                                          </p:val>
                                        </p:tav>
                                        <p:tav tm="100000">
                                          <p:val>
                                            <p:strVal val="#ppt_y"/>
                                          </p:val>
                                        </p:tav>
                                      </p:tavLst>
                                    </p:anim>
                                  </p:childTnLst>
                                </p:cTn>
                              </p:par>
                            </p:childTnLst>
                          </p:cTn>
                        </p:par>
                        <p:par>
                          <p:cTn id="23" fill="hold">
                            <p:stCondLst>
                              <p:cond delay="6500"/>
                            </p:stCondLst>
                            <p:childTnLst>
                              <p:par>
                                <p:cTn id="24" presetID="2" presetClass="entr" presetSubtype="2"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2000" fill="hold"/>
                                        <p:tgtEl>
                                          <p:spTgt spid="6"/>
                                        </p:tgtEl>
                                        <p:attrNameLst>
                                          <p:attrName>ppt_x</p:attrName>
                                        </p:attrNameLst>
                                      </p:cBhvr>
                                      <p:tavLst>
                                        <p:tav tm="0">
                                          <p:val>
                                            <p:strVal val="1+#ppt_w/2"/>
                                          </p:val>
                                        </p:tav>
                                        <p:tav tm="100000">
                                          <p:val>
                                            <p:strVal val="#ppt_x"/>
                                          </p:val>
                                        </p:tav>
                                      </p:tavLst>
                                    </p:anim>
                                    <p:anim calcmode="lin" valueType="num">
                                      <p:cBhvr additive="base">
                                        <p:cTn id="27" dur="2000" fill="hold"/>
                                        <p:tgtEl>
                                          <p:spTgt spid="6"/>
                                        </p:tgtEl>
                                        <p:attrNameLst>
                                          <p:attrName>ppt_y</p:attrName>
                                        </p:attrNameLst>
                                      </p:cBhvr>
                                      <p:tavLst>
                                        <p:tav tm="0">
                                          <p:val>
                                            <p:strVal val="#ppt_y"/>
                                          </p:val>
                                        </p:tav>
                                        <p:tav tm="100000">
                                          <p:val>
                                            <p:strVal val="#ppt_y"/>
                                          </p:val>
                                        </p:tav>
                                      </p:tavLst>
                                    </p:anim>
                                  </p:childTnLst>
                                </p:cTn>
                              </p:par>
                            </p:childTnLst>
                          </p:cTn>
                        </p:par>
                        <p:par>
                          <p:cTn id="28" fill="hold">
                            <p:stCondLst>
                              <p:cond delay="8500"/>
                            </p:stCondLst>
                            <p:childTnLst>
                              <p:par>
                                <p:cTn id="29" presetID="2" presetClass="entr" presetSubtype="2"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2000" fill="hold"/>
                                        <p:tgtEl>
                                          <p:spTgt spid="7"/>
                                        </p:tgtEl>
                                        <p:attrNameLst>
                                          <p:attrName>ppt_x</p:attrName>
                                        </p:attrNameLst>
                                      </p:cBhvr>
                                      <p:tavLst>
                                        <p:tav tm="0">
                                          <p:val>
                                            <p:strVal val="1+#ppt_w/2"/>
                                          </p:val>
                                        </p:tav>
                                        <p:tav tm="100000">
                                          <p:val>
                                            <p:strVal val="#ppt_x"/>
                                          </p:val>
                                        </p:tav>
                                      </p:tavLst>
                                    </p:anim>
                                    <p:anim calcmode="lin" valueType="num">
                                      <p:cBhvr additive="base">
                                        <p:cTn id="32" dur="2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0">
            <a:extLst>
              <a:ext uri="{FF2B5EF4-FFF2-40B4-BE49-F238E27FC236}">
                <a16:creationId xmlns:a16="http://schemas.microsoft.com/office/drawing/2014/main" id="{6A04FEE6-3085-4FC4-BE7C-998020B510A5}"/>
              </a:ext>
            </a:extLst>
          </p:cNvPr>
          <p:cNvSpPr/>
          <p:nvPr/>
        </p:nvSpPr>
        <p:spPr>
          <a:xfrm>
            <a:off x="0" y="2446274"/>
            <a:ext cx="6096000" cy="4082117"/>
          </a:xfrm>
          <a:prstGeom prst="rect">
            <a:avLst/>
          </a:prstGeom>
          <a:solidFill>
            <a:schemeClr val="tx1">
              <a:lumMod val="50000"/>
              <a:alpha val="4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 name="Rechteck 10">
            <a:extLst>
              <a:ext uri="{FF2B5EF4-FFF2-40B4-BE49-F238E27FC236}">
                <a16:creationId xmlns:a16="http://schemas.microsoft.com/office/drawing/2014/main" id="{31D09C65-4415-43CC-A484-BA8C65EE3D48}"/>
              </a:ext>
            </a:extLst>
          </p:cNvPr>
          <p:cNvSpPr/>
          <p:nvPr/>
        </p:nvSpPr>
        <p:spPr>
          <a:xfrm>
            <a:off x="631367" y="2747073"/>
            <a:ext cx="5781959"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24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10 x mais</a:t>
            </a:r>
          </a:p>
          <a:p>
            <a:pPr lvl="0">
              <a:defRPr/>
            </a:pPr>
            <a:r>
              <a:rPr lang="pt-BR" sz="1600" dirty="0">
                <a:solidFill>
                  <a:prstClr val="white"/>
                </a:solidFill>
                <a:latin typeface="Trebuchet MS" panose="020B0603020202020204" pitchFamily="34" charset="0"/>
              </a:rPr>
              <a:t>Pessoas são 10 vezes mais propensas a confiar no boca-a-boca do que em anúncios publicitários.</a:t>
            </a:r>
          </a:p>
          <a:p>
            <a:pPr lvl="0">
              <a:defRPr/>
            </a:pPr>
            <a:r>
              <a:rPr kumimoji="0" lang="de-DE" sz="8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Fonte: statista Nielsen, nielsen.com ID 222329</a:t>
            </a:r>
            <a:endParaRPr kumimoji="0" lang="de-AT" sz="8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endParaRPr>
          </a:p>
        </p:txBody>
      </p:sp>
      <p:sp>
        <p:nvSpPr>
          <p:cNvPr id="12" name="Rechteck 26">
            <a:extLst>
              <a:ext uri="{FF2B5EF4-FFF2-40B4-BE49-F238E27FC236}">
                <a16:creationId xmlns:a16="http://schemas.microsoft.com/office/drawing/2014/main" id="{03AF9A9D-2FA9-4832-855D-3E5AD06AA059}"/>
              </a:ext>
            </a:extLst>
          </p:cNvPr>
          <p:cNvSpPr/>
          <p:nvPr/>
        </p:nvSpPr>
        <p:spPr>
          <a:xfrm>
            <a:off x="631368" y="3973062"/>
            <a:ext cx="4697348" cy="1077218"/>
          </a:xfrm>
          <a:prstGeom prst="rect">
            <a:avLst/>
          </a:prstGeom>
        </p:spPr>
        <p:txBody>
          <a:bodyPr wrap="square">
            <a:spAutoFit/>
          </a:bodyPr>
          <a:lstStyle/>
          <a:p>
            <a:pPr lvl="0">
              <a:defRPr/>
            </a:pPr>
            <a:r>
              <a:rPr kumimoji="0" lang="de-AT" sz="24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3 </a:t>
            </a:r>
            <a:r>
              <a:rPr lang="de-AT" sz="2400" b="1" dirty="0">
                <a:solidFill>
                  <a:prstClr val="white"/>
                </a:solidFill>
                <a:latin typeface="Trebuchet MS" panose="020B0603020202020204" pitchFamily="34" charset="0"/>
              </a:rPr>
              <a:t>recomendações</a:t>
            </a:r>
            <a:endParaRPr kumimoji="0" lang="de-AT" sz="24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endParaRPr>
          </a:p>
          <a:p>
            <a:pPr lvl="0">
              <a:defRPr/>
            </a:pPr>
            <a:r>
              <a:rPr lang="pt-BR" sz="1600" dirty="0">
                <a:solidFill>
                  <a:prstClr val="white"/>
                </a:solidFill>
                <a:latin typeface="Trebuchet MS" panose="020B0603020202020204" pitchFamily="34" charset="0"/>
              </a:rPr>
              <a:t>Em média, um cliente satisfeito recomenda seu serviço para outras 3 pessoas.</a:t>
            </a:r>
          </a:p>
          <a:p>
            <a:pPr lvl="0">
              <a:defRPr/>
            </a:pPr>
            <a:r>
              <a:rPr kumimoji="0" lang="de-DE" sz="8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Fonte: werbepraxis-aktuell.de</a:t>
            </a:r>
            <a:endParaRPr kumimoji="0" lang="de-AT" sz="8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endParaRPr>
          </a:p>
        </p:txBody>
      </p:sp>
      <p:sp>
        <p:nvSpPr>
          <p:cNvPr id="16" name="Rechteck 29">
            <a:extLst>
              <a:ext uri="{FF2B5EF4-FFF2-40B4-BE49-F238E27FC236}">
                <a16:creationId xmlns:a16="http://schemas.microsoft.com/office/drawing/2014/main" id="{1FF1F8D0-BDC9-4384-9765-CE18BAD677FF}"/>
              </a:ext>
            </a:extLst>
          </p:cNvPr>
          <p:cNvSpPr/>
          <p:nvPr/>
        </p:nvSpPr>
        <p:spPr>
          <a:xfrm>
            <a:off x="631368" y="5199051"/>
            <a:ext cx="4697348"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24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7 x mais</a:t>
            </a:r>
          </a:p>
          <a:p>
            <a:pPr lvl="0">
              <a:defRPr/>
            </a:pPr>
            <a:r>
              <a:rPr lang="pt-BR" sz="1600" dirty="0">
                <a:solidFill>
                  <a:prstClr val="white"/>
                </a:solidFill>
                <a:latin typeface="Trebuchet MS" panose="020B0603020202020204" pitchFamily="34" charset="0"/>
              </a:rPr>
              <a:t>Custa até 7 vezes mais ganhar um novo cliente do que manter um.</a:t>
            </a:r>
            <a:endParaRPr lang="en-US" sz="1600" dirty="0">
              <a:solidFill>
                <a:prstClr val="white"/>
              </a:solidFill>
              <a:latin typeface="Trebuchet MS" panose="020B0603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Fonte: werbepraxis-aktuell.de</a:t>
            </a:r>
            <a:endParaRPr kumimoji="0" lang="de-AT" sz="800" b="0"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endParaRPr>
          </a:p>
        </p:txBody>
      </p:sp>
      <p:sp>
        <p:nvSpPr>
          <p:cNvPr id="3" name="Rectangle 2">
            <a:extLst>
              <a:ext uri="{FF2B5EF4-FFF2-40B4-BE49-F238E27FC236}">
                <a16:creationId xmlns:a16="http://schemas.microsoft.com/office/drawing/2014/main" id="{A387B674-4936-4462-9756-5F2C8936E97E}"/>
              </a:ext>
            </a:extLst>
          </p:cNvPr>
          <p:cNvSpPr/>
          <p:nvPr/>
        </p:nvSpPr>
        <p:spPr>
          <a:xfrm>
            <a:off x="2401963" y="2862035"/>
            <a:ext cx="242371" cy="242371"/>
          </a:xfrm>
          <a:prstGeom prst="rect">
            <a:avLst/>
          </a:prstGeom>
          <a:solidFill>
            <a:srgbClr val="5CB88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9" name="Rectangle 18">
            <a:extLst>
              <a:ext uri="{FF2B5EF4-FFF2-40B4-BE49-F238E27FC236}">
                <a16:creationId xmlns:a16="http://schemas.microsoft.com/office/drawing/2014/main" id="{9A42F0F8-ED77-46F9-9ADE-E55664EF74E4}"/>
              </a:ext>
            </a:extLst>
          </p:cNvPr>
          <p:cNvSpPr/>
          <p:nvPr/>
        </p:nvSpPr>
        <p:spPr>
          <a:xfrm>
            <a:off x="2646313" y="2862035"/>
            <a:ext cx="242371" cy="242371"/>
          </a:xfrm>
          <a:prstGeom prst="rect">
            <a:avLst/>
          </a:prstGeom>
          <a:solidFill>
            <a:srgbClr val="5CB88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1" name="Rectangle 20">
            <a:extLst>
              <a:ext uri="{FF2B5EF4-FFF2-40B4-BE49-F238E27FC236}">
                <a16:creationId xmlns:a16="http://schemas.microsoft.com/office/drawing/2014/main" id="{CDA243D0-663B-42AC-B118-BE03BA06D5E7}"/>
              </a:ext>
            </a:extLst>
          </p:cNvPr>
          <p:cNvSpPr/>
          <p:nvPr/>
        </p:nvSpPr>
        <p:spPr>
          <a:xfrm>
            <a:off x="2890663" y="2862035"/>
            <a:ext cx="242371" cy="242371"/>
          </a:xfrm>
          <a:prstGeom prst="rect">
            <a:avLst/>
          </a:prstGeom>
          <a:solidFill>
            <a:srgbClr val="5CB88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A0008D94-1080-4FF2-8916-B53B92707082}"/>
              </a:ext>
            </a:extLst>
          </p:cNvPr>
          <p:cNvSpPr/>
          <p:nvPr/>
        </p:nvSpPr>
        <p:spPr>
          <a:xfrm>
            <a:off x="3135013" y="2862035"/>
            <a:ext cx="242371" cy="242371"/>
          </a:xfrm>
          <a:prstGeom prst="rect">
            <a:avLst/>
          </a:prstGeom>
          <a:solidFill>
            <a:srgbClr val="5CB88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27EC4E3E-1482-4DB8-A4FE-9D4B8E860299}"/>
              </a:ext>
            </a:extLst>
          </p:cNvPr>
          <p:cNvSpPr/>
          <p:nvPr/>
        </p:nvSpPr>
        <p:spPr>
          <a:xfrm>
            <a:off x="3379363" y="2862035"/>
            <a:ext cx="242371" cy="242371"/>
          </a:xfrm>
          <a:prstGeom prst="rect">
            <a:avLst/>
          </a:prstGeom>
          <a:solidFill>
            <a:srgbClr val="5CB88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4" name="Rectangle 23">
            <a:extLst>
              <a:ext uri="{FF2B5EF4-FFF2-40B4-BE49-F238E27FC236}">
                <a16:creationId xmlns:a16="http://schemas.microsoft.com/office/drawing/2014/main" id="{31C7750F-B5BA-4DF1-8939-3978F8C824AB}"/>
              </a:ext>
            </a:extLst>
          </p:cNvPr>
          <p:cNvSpPr/>
          <p:nvPr/>
        </p:nvSpPr>
        <p:spPr>
          <a:xfrm>
            <a:off x="3623713" y="2862035"/>
            <a:ext cx="242371" cy="242371"/>
          </a:xfrm>
          <a:prstGeom prst="rect">
            <a:avLst/>
          </a:prstGeom>
          <a:solidFill>
            <a:srgbClr val="5CB88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5" name="Rectangle 24">
            <a:extLst>
              <a:ext uri="{FF2B5EF4-FFF2-40B4-BE49-F238E27FC236}">
                <a16:creationId xmlns:a16="http://schemas.microsoft.com/office/drawing/2014/main" id="{7A12D81F-1148-4381-BE31-5879C774E05E}"/>
              </a:ext>
            </a:extLst>
          </p:cNvPr>
          <p:cNvSpPr/>
          <p:nvPr/>
        </p:nvSpPr>
        <p:spPr>
          <a:xfrm>
            <a:off x="3868063" y="2862035"/>
            <a:ext cx="242371" cy="242371"/>
          </a:xfrm>
          <a:prstGeom prst="rect">
            <a:avLst/>
          </a:prstGeom>
          <a:solidFill>
            <a:srgbClr val="5CB88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6" name="Rectangle 25">
            <a:extLst>
              <a:ext uri="{FF2B5EF4-FFF2-40B4-BE49-F238E27FC236}">
                <a16:creationId xmlns:a16="http://schemas.microsoft.com/office/drawing/2014/main" id="{554F0EAC-C84B-405D-AA1D-002E37DF9F6F}"/>
              </a:ext>
            </a:extLst>
          </p:cNvPr>
          <p:cNvSpPr/>
          <p:nvPr/>
        </p:nvSpPr>
        <p:spPr>
          <a:xfrm>
            <a:off x="4112413" y="2862035"/>
            <a:ext cx="242371" cy="242371"/>
          </a:xfrm>
          <a:prstGeom prst="rect">
            <a:avLst/>
          </a:prstGeom>
          <a:solidFill>
            <a:srgbClr val="5CB88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7" name="Rectangle 26">
            <a:extLst>
              <a:ext uri="{FF2B5EF4-FFF2-40B4-BE49-F238E27FC236}">
                <a16:creationId xmlns:a16="http://schemas.microsoft.com/office/drawing/2014/main" id="{E8DDDE85-08A3-4C36-87BA-ACFCA255CE80}"/>
              </a:ext>
            </a:extLst>
          </p:cNvPr>
          <p:cNvSpPr/>
          <p:nvPr/>
        </p:nvSpPr>
        <p:spPr>
          <a:xfrm>
            <a:off x="4356763" y="2862035"/>
            <a:ext cx="242371" cy="242371"/>
          </a:xfrm>
          <a:prstGeom prst="rect">
            <a:avLst/>
          </a:prstGeom>
          <a:solidFill>
            <a:srgbClr val="5CB88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8" name="Rectangle 27">
            <a:extLst>
              <a:ext uri="{FF2B5EF4-FFF2-40B4-BE49-F238E27FC236}">
                <a16:creationId xmlns:a16="http://schemas.microsoft.com/office/drawing/2014/main" id="{41F41645-4D2E-473D-9F04-4C68D6712A26}"/>
              </a:ext>
            </a:extLst>
          </p:cNvPr>
          <p:cNvSpPr/>
          <p:nvPr/>
        </p:nvSpPr>
        <p:spPr>
          <a:xfrm>
            <a:off x="4601116" y="2862035"/>
            <a:ext cx="242371" cy="242371"/>
          </a:xfrm>
          <a:prstGeom prst="rect">
            <a:avLst/>
          </a:prstGeom>
          <a:solidFill>
            <a:srgbClr val="5CB88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9" name="Rectangle 28">
            <a:extLst>
              <a:ext uri="{FF2B5EF4-FFF2-40B4-BE49-F238E27FC236}">
                <a16:creationId xmlns:a16="http://schemas.microsoft.com/office/drawing/2014/main" id="{84453C8A-B6BA-4347-9140-6BBA7046CF68}"/>
              </a:ext>
            </a:extLst>
          </p:cNvPr>
          <p:cNvSpPr/>
          <p:nvPr/>
        </p:nvSpPr>
        <p:spPr>
          <a:xfrm>
            <a:off x="3706107" y="4095205"/>
            <a:ext cx="242371" cy="242371"/>
          </a:xfrm>
          <a:prstGeom prst="rect">
            <a:avLst/>
          </a:prstGeom>
          <a:solidFill>
            <a:srgbClr val="5CB88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30" name="Rectangle 29">
            <a:extLst>
              <a:ext uri="{FF2B5EF4-FFF2-40B4-BE49-F238E27FC236}">
                <a16:creationId xmlns:a16="http://schemas.microsoft.com/office/drawing/2014/main" id="{F659E05E-4AF6-49B6-9C32-AAB7CCF2C0C8}"/>
              </a:ext>
            </a:extLst>
          </p:cNvPr>
          <p:cNvSpPr/>
          <p:nvPr/>
        </p:nvSpPr>
        <p:spPr>
          <a:xfrm>
            <a:off x="3950224" y="4095205"/>
            <a:ext cx="242371" cy="242371"/>
          </a:xfrm>
          <a:prstGeom prst="rect">
            <a:avLst/>
          </a:prstGeom>
          <a:solidFill>
            <a:srgbClr val="5CB88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1" name="Rectangle 30">
            <a:extLst>
              <a:ext uri="{FF2B5EF4-FFF2-40B4-BE49-F238E27FC236}">
                <a16:creationId xmlns:a16="http://schemas.microsoft.com/office/drawing/2014/main" id="{561C2B67-94BD-4098-B2E6-DF6B624983EC}"/>
              </a:ext>
            </a:extLst>
          </p:cNvPr>
          <p:cNvSpPr/>
          <p:nvPr/>
        </p:nvSpPr>
        <p:spPr>
          <a:xfrm>
            <a:off x="4191097" y="4095205"/>
            <a:ext cx="242371" cy="242371"/>
          </a:xfrm>
          <a:prstGeom prst="rect">
            <a:avLst/>
          </a:prstGeom>
          <a:solidFill>
            <a:srgbClr val="5CB885"/>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2" name="Rectangle 31">
            <a:extLst>
              <a:ext uri="{FF2B5EF4-FFF2-40B4-BE49-F238E27FC236}">
                <a16:creationId xmlns:a16="http://schemas.microsoft.com/office/drawing/2014/main" id="{F0BC2FFA-E8AE-4961-96C5-C5338881953F}"/>
              </a:ext>
            </a:extLst>
          </p:cNvPr>
          <p:cNvSpPr/>
          <p:nvPr/>
        </p:nvSpPr>
        <p:spPr>
          <a:xfrm>
            <a:off x="2184214" y="5300089"/>
            <a:ext cx="242371" cy="242371"/>
          </a:xfrm>
          <a:prstGeom prst="rect">
            <a:avLst/>
          </a:prstGeom>
          <a:solidFill>
            <a:srgbClr val="C0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3" name="Rectangle 32">
            <a:extLst>
              <a:ext uri="{FF2B5EF4-FFF2-40B4-BE49-F238E27FC236}">
                <a16:creationId xmlns:a16="http://schemas.microsoft.com/office/drawing/2014/main" id="{69770BAF-0506-48B0-8195-893BF529F7E2}"/>
              </a:ext>
            </a:extLst>
          </p:cNvPr>
          <p:cNvSpPr/>
          <p:nvPr/>
        </p:nvSpPr>
        <p:spPr>
          <a:xfrm>
            <a:off x="2425250" y="5300089"/>
            <a:ext cx="242371" cy="242371"/>
          </a:xfrm>
          <a:prstGeom prst="rect">
            <a:avLst/>
          </a:prstGeom>
          <a:solidFill>
            <a:srgbClr val="C0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4" name="Rectangle 33">
            <a:extLst>
              <a:ext uri="{FF2B5EF4-FFF2-40B4-BE49-F238E27FC236}">
                <a16:creationId xmlns:a16="http://schemas.microsoft.com/office/drawing/2014/main" id="{64C2538D-5495-4964-B193-B207FC4D97C6}"/>
              </a:ext>
            </a:extLst>
          </p:cNvPr>
          <p:cNvSpPr/>
          <p:nvPr/>
        </p:nvSpPr>
        <p:spPr>
          <a:xfrm>
            <a:off x="2665813" y="5300089"/>
            <a:ext cx="242371" cy="242371"/>
          </a:xfrm>
          <a:prstGeom prst="rect">
            <a:avLst/>
          </a:prstGeom>
          <a:solidFill>
            <a:srgbClr val="C0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5" name="Rectangle 34">
            <a:extLst>
              <a:ext uri="{FF2B5EF4-FFF2-40B4-BE49-F238E27FC236}">
                <a16:creationId xmlns:a16="http://schemas.microsoft.com/office/drawing/2014/main" id="{570D2612-5B7B-4A16-AD1E-92D70069BFC4}"/>
              </a:ext>
            </a:extLst>
          </p:cNvPr>
          <p:cNvSpPr/>
          <p:nvPr/>
        </p:nvSpPr>
        <p:spPr>
          <a:xfrm>
            <a:off x="2910162" y="5300089"/>
            <a:ext cx="242371" cy="242371"/>
          </a:xfrm>
          <a:prstGeom prst="rect">
            <a:avLst/>
          </a:prstGeom>
          <a:solidFill>
            <a:srgbClr val="C0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6" name="Rectangle 35">
            <a:extLst>
              <a:ext uri="{FF2B5EF4-FFF2-40B4-BE49-F238E27FC236}">
                <a16:creationId xmlns:a16="http://schemas.microsoft.com/office/drawing/2014/main" id="{ED33127C-52BB-4C83-8535-4962D4318956}"/>
              </a:ext>
            </a:extLst>
          </p:cNvPr>
          <p:cNvSpPr/>
          <p:nvPr/>
        </p:nvSpPr>
        <p:spPr>
          <a:xfrm>
            <a:off x="3154255" y="5300089"/>
            <a:ext cx="242371" cy="242371"/>
          </a:xfrm>
          <a:prstGeom prst="rect">
            <a:avLst/>
          </a:prstGeom>
          <a:solidFill>
            <a:srgbClr val="C0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7" name="Rectangle 36">
            <a:extLst>
              <a:ext uri="{FF2B5EF4-FFF2-40B4-BE49-F238E27FC236}">
                <a16:creationId xmlns:a16="http://schemas.microsoft.com/office/drawing/2014/main" id="{FBC6D13E-102A-4ED2-AD00-A9561624BA0C}"/>
              </a:ext>
            </a:extLst>
          </p:cNvPr>
          <p:cNvSpPr/>
          <p:nvPr/>
        </p:nvSpPr>
        <p:spPr>
          <a:xfrm>
            <a:off x="3398863" y="5300089"/>
            <a:ext cx="242371" cy="242371"/>
          </a:xfrm>
          <a:prstGeom prst="rect">
            <a:avLst/>
          </a:prstGeom>
          <a:solidFill>
            <a:srgbClr val="C0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8" name="Rectangle 37">
            <a:extLst>
              <a:ext uri="{FF2B5EF4-FFF2-40B4-BE49-F238E27FC236}">
                <a16:creationId xmlns:a16="http://schemas.microsoft.com/office/drawing/2014/main" id="{D0A88AF3-CAA1-4DBA-93D8-AA656285D8D6}"/>
              </a:ext>
            </a:extLst>
          </p:cNvPr>
          <p:cNvSpPr/>
          <p:nvPr/>
        </p:nvSpPr>
        <p:spPr>
          <a:xfrm>
            <a:off x="3643213" y="5300089"/>
            <a:ext cx="242371" cy="242371"/>
          </a:xfrm>
          <a:prstGeom prst="rect">
            <a:avLst/>
          </a:prstGeom>
          <a:solidFill>
            <a:srgbClr val="C0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5" name="Textfeld 1">
            <a:extLst>
              <a:ext uri="{FF2B5EF4-FFF2-40B4-BE49-F238E27FC236}">
                <a16:creationId xmlns:a16="http://schemas.microsoft.com/office/drawing/2014/main" id="{C09E6CF7-3281-44B6-881B-1D66878B2EE6}"/>
              </a:ext>
            </a:extLst>
          </p:cNvPr>
          <p:cNvSpPr txBox="1"/>
          <p:nvPr/>
        </p:nvSpPr>
        <p:spPr>
          <a:xfrm>
            <a:off x="647843" y="529127"/>
            <a:ext cx="5176759" cy="1200329"/>
          </a:xfrm>
          <a:prstGeom prst="rect">
            <a:avLst/>
          </a:prstGeom>
          <a:noFill/>
        </p:spPr>
        <p:txBody>
          <a:bodyPr wrap="square" rtlCol="0">
            <a:spAutoFit/>
          </a:bodyPr>
          <a:lstStyle/>
          <a:p>
            <a:pPr>
              <a:defRPr/>
            </a:pPr>
            <a:r>
              <a:rPr lang="de-DE" sz="3600" b="1" dirty="0">
                <a:solidFill>
                  <a:schemeClr val="bg1"/>
                </a:solidFill>
                <a:latin typeface="Trebuchet MS"/>
              </a:rPr>
              <a:t>Fidelidade de clientes ativa</a:t>
            </a:r>
          </a:p>
        </p:txBody>
      </p:sp>
    </p:spTree>
    <p:extLst>
      <p:ext uri="{BB962C8B-B14F-4D97-AF65-F5344CB8AC3E}">
        <p14:creationId xmlns:p14="http://schemas.microsoft.com/office/powerpoint/2010/main" val="149761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ppt_x</p:attrName>
                                        </p:attrNameLst>
                                      </p:cBhvr>
                                      <p:tavLst>
                                        <p:tav tm="0">
                                          <p:val>
                                            <p:strVal val="#ppt_x"/>
                                          </p:val>
                                        </p:tav>
                                        <p:tav tm="100000">
                                          <p:val>
                                            <p:strVal val="#ppt_x"/>
                                          </p:val>
                                        </p:tav>
                                      </p:tavLst>
                                    </p:anim>
                                    <p:anim calcmode="lin" valueType="num">
                                      <p:cBhvr>
                                        <p:cTn id="9" dur="2000" fill="hold"/>
                                        <p:tgtEl>
                                          <p:spTgt spid="9"/>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anim calcmode="lin" valueType="num">
                                      <p:cBhvr>
                                        <p:cTn id="13" dur="500" fill="hold"/>
                                        <p:tgtEl>
                                          <p:spTgt spid="40"/>
                                        </p:tgtEl>
                                        <p:attrNameLst>
                                          <p:attrName>ppt_x</p:attrName>
                                        </p:attrNameLst>
                                      </p:cBhvr>
                                      <p:tavLst>
                                        <p:tav tm="0">
                                          <p:val>
                                            <p:strVal val="#ppt_x"/>
                                          </p:val>
                                        </p:tav>
                                        <p:tav tm="100000">
                                          <p:val>
                                            <p:strVal val="#ppt_x"/>
                                          </p:val>
                                        </p:tav>
                                      </p:tavLst>
                                    </p:anim>
                                    <p:anim calcmode="lin" valueType="num">
                                      <p:cBhvr>
                                        <p:cTn id="14" dur="500" fill="hold"/>
                                        <p:tgtEl>
                                          <p:spTgt spid="40"/>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100"/>
                                        <p:tgtEl>
                                          <p:spTgt spid="3"/>
                                        </p:tgtEl>
                                      </p:cBhvr>
                                    </p:animEffect>
                                  </p:childTnLst>
                                </p:cTn>
                              </p:par>
                            </p:childTnLst>
                          </p:cTn>
                        </p:par>
                        <p:par>
                          <p:cTn id="19" fill="hold">
                            <p:stCondLst>
                              <p:cond delay="2100"/>
                            </p:stCondLst>
                            <p:childTnLst>
                              <p:par>
                                <p:cTn id="20" presetID="22" presetClass="entr" presetSubtype="8"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100"/>
                                        <p:tgtEl>
                                          <p:spTgt spid="19"/>
                                        </p:tgtEl>
                                      </p:cBhvr>
                                    </p:animEffect>
                                  </p:childTnLst>
                                </p:cTn>
                              </p:par>
                            </p:childTnLst>
                          </p:cTn>
                        </p:par>
                        <p:par>
                          <p:cTn id="23" fill="hold">
                            <p:stCondLst>
                              <p:cond delay="2200"/>
                            </p:stCondLst>
                            <p:childTnLst>
                              <p:par>
                                <p:cTn id="24" presetID="22" presetClass="entr" presetSubtype="8"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100"/>
                                        <p:tgtEl>
                                          <p:spTgt spid="21"/>
                                        </p:tgtEl>
                                      </p:cBhvr>
                                    </p:animEffect>
                                  </p:childTnLst>
                                </p:cTn>
                              </p:par>
                            </p:childTnLst>
                          </p:cTn>
                        </p:par>
                        <p:par>
                          <p:cTn id="27" fill="hold">
                            <p:stCondLst>
                              <p:cond delay="2300"/>
                            </p:stCondLst>
                            <p:childTnLst>
                              <p:par>
                                <p:cTn id="28" presetID="22" presetClass="entr" presetSubtype="8"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100"/>
                                        <p:tgtEl>
                                          <p:spTgt spid="22"/>
                                        </p:tgtEl>
                                      </p:cBhvr>
                                    </p:animEffect>
                                  </p:childTnLst>
                                </p:cTn>
                              </p:par>
                            </p:childTnLst>
                          </p:cTn>
                        </p:par>
                        <p:par>
                          <p:cTn id="31" fill="hold">
                            <p:stCondLst>
                              <p:cond delay="2400"/>
                            </p:stCondLst>
                            <p:childTnLst>
                              <p:par>
                                <p:cTn id="32" presetID="22" presetClass="entr" presetSubtype="8"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100"/>
                                        <p:tgtEl>
                                          <p:spTgt spid="23"/>
                                        </p:tgtEl>
                                      </p:cBhvr>
                                    </p:animEffect>
                                  </p:childTnLst>
                                </p:cTn>
                              </p:par>
                            </p:childTnLst>
                          </p:cTn>
                        </p:par>
                        <p:par>
                          <p:cTn id="35" fill="hold">
                            <p:stCondLst>
                              <p:cond delay="2500"/>
                            </p:stCondLst>
                            <p:childTnLst>
                              <p:par>
                                <p:cTn id="36" presetID="22" presetClass="entr" presetSubtype="8"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100"/>
                                        <p:tgtEl>
                                          <p:spTgt spid="24"/>
                                        </p:tgtEl>
                                      </p:cBhvr>
                                    </p:animEffect>
                                  </p:childTnLst>
                                </p:cTn>
                              </p:par>
                            </p:childTnLst>
                          </p:cTn>
                        </p:par>
                        <p:par>
                          <p:cTn id="39" fill="hold">
                            <p:stCondLst>
                              <p:cond delay="2600"/>
                            </p:stCondLst>
                            <p:childTnLst>
                              <p:par>
                                <p:cTn id="40" presetID="22" presetClass="entr" presetSubtype="8"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100"/>
                                        <p:tgtEl>
                                          <p:spTgt spid="25"/>
                                        </p:tgtEl>
                                      </p:cBhvr>
                                    </p:animEffect>
                                  </p:childTnLst>
                                </p:cTn>
                              </p:par>
                            </p:childTnLst>
                          </p:cTn>
                        </p:par>
                        <p:par>
                          <p:cTn id="43" fill="hold">
                            <p:stCondLst>
                              <p:cond delay="2700"/>
                            </p:stCondLst>
                            <p:childTnLst>
                              <p:par>
                                <p:cTn id="44" presetID="22" presetClass="entr" presetSubtype="8"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left)">
                                      <p:cBhvr>
                                        <p:cTn id="46" dur="100"/>
                                        <p:tgtEl>
                                          <p:spTgt spid="26"/>
                                        </p:tgtEl>
                                      </p:cBhvr>
                                    </p:animEffect>
                                  </p:childTnLst>
                                </p:cTn>
                              </p:par>
                            </p:childTnLst>
                          </p:cTn>
                        </p:par>
                        <p:par>
                          <p:cTn id="47" fill="hold">
                            <p:stCondLst>
                              <p:cond delay="2800"/>
                            </p:stCondLst>
                            <p:childTnLst>
                              <p:par>
                                <p:cTn id="48" presetID="22" presetClass="entr" presetSubtype="8"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left)">
                                      <p:cBhvr>
                                        <p:cTn id="50" dur="100"/>
                                        <p:tgtEl>
                                          <p:spTgt spid="27"/>
                                        </p:tgtEl>
                                      </p:cBhvr>
                                    </p:animEffect>
                                  </p:childTnLst>
                                </p:cTn>
                              </p:par>
                            </p:childTnLst>
                          </p:cTn>
                        </p:par>
                        <p:par>
                          <p:cTn id="51" fill="hold">
                            <p:stCondLst>
                              <p:cond delay="2900"/>
                            </p:stCondLst>
                            <p:childTnLst>
                              <p:par>
                                <p:cTn id="52" presetID="22" presetClass="entr" presetSubtype="8"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100"/>
                                        <p:tgtEl>
                                          <p:spTgt spid="28"/>
                                        </p:tgtEl>
                                      </p:cBhvr>
                                    </p:animEffect>
                                  </p:childTnLst>
                                </p:cTn>
                              </p:par>
                            </p:childTnLst>
                          </p:cTn>
                        </p:par>
                        <p:par>
                          <p:cTn id="55" fill="hold">
                            <p:stCondLst>
                              <p:cond delay="3000"/>
                            </p:stCondLst>
                            <p:childTnLst>
                              <p:par>
                                <p:cTn id="56" presetID="47" presetClass="entr" presetSubtype="0"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2000"/>
                                        <p:tgtEl>
                                          <p:spTgt spid="12"/>
                                        </p:tgtEl>
                                      </p:cBhvr>
                                    </p:animEffect>
                                    <p:anim calcmode="lin" valueType="num">
                                      <p:cBhvr>
                                        <p:cTn id="59" dur="2000" fill="hold"/>
                                        <p:tgtEl>
                                          <p:spTgt spid="12"/>
                                        </p:tgtEl>
                                        <p:attrNameLst>
                                          <p:attrName>ppt_x</p:attrName>
                                        </p:attrNameLst>
                                      </p:cBhvr>
                                      <p:tavLst>
                                        <p:tav tm="0">
                                          <p:val>
                                            <p:strVal val="#ppt_x"/>
                                          </p:val>
                                        </p:tav>
                                        <p:tav tm="100000">
                                          <p:val>
                                            <p:strVal val="#ppt_x"/>
                                          </p:val>
                                        </p:tav>
                                      </p:tavLst>
                                    </p:anim>
                                    <p:anim calcmode="lin" valueType="num">
                                      <p:cBhvr>
                                        <p:cTn id="60" dur="2000" fill="hold"/>
                                        <p:tgtEl>
                                          <p:spTgt spid="12"/>
                                        </p:tgtEl>
                                        <p:attrNameLst>
                                          <p:attrName>ppt_y</p:attrName>
                                        </p:attrNameLst>
                                      </p:cBhvr>
                                      <p:tavLst>
                                        <p:tav tm="0">
                                          <p:val>
                                            <p:strVal val="#ppt_y-.1"/>
                                          </p:val>
                                        </p:tav>
                                        <p:tav tm="100000">
                                          <p:val>
                                            <p:strVal val="#ppt_y"/>
                                          </p:val>
                                        </p:tav>
                                      </p:tavLst>
                                    </p:anim>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left)">
                                      <p:cBhvr>
                                        <p:cTn id="64" dur="100"/>
                                        <p:tgtEl>
                                          <p:spTgt spid="29"/>
                                        </p:tgtEl>
                                      </p:cBhvr>
                                    </p:animEffect>
                                  </p:childTnLst>
                                </p:cTn>
                              </p:par>
                            </p:childTnLst>
                          </p:cTn>
                        </p:par>
                        <p:par>
                          <p:cTn id="65" fill="hold">
                            <p:stCondLst>
                              <p:cond delay="5100"/>
                            </p:stCondLst>
                            <p:childTnLst>
                              <p:par>
                                <p:cTn id="66" presetID="22" presetClass="entr" presetSubtype="8" fill="hold" grpId="0"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wipe(left)">
                                      <p:cBhvr>
                                        <p:cTn id="68" dur="100"/>
                                        <p:tgtEl>
                                          <p:spTgt spid="30"/>
                                        </p:tgtEl>
                                      </p:cBhvr>
                                    </p:animEffect>
                                  </p:childTnLst>
                                </p:cTn>
                              </p:par>
                            </p:childTnLst>
                          </p:cTn>
                        </p:par>
                        <p:par>
                          <p:cTn id="69" fill="hold">
                            <p:stCondLst>
                              <p:cond delay="5200"/>
                            </p:stCondLst>
                            <p:childTnLst>
                              <p:par>
                                <p:cTn id="70" presetID="22" presetClass="entr" presetSubtype="8"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left)">
                                      <p:cBhvr>
                                        <p:cTn id="72" dur="100"/>
                                        <p:tgtEl>
                                          <p:spTgt spid="31"/>
                                        </p:tgtEl>
                                      </p:cBhvr>
                                    </p:animEffect>
                                  </p:childTnLst>
                                </p:cTn>
                              </p:par>
                            </p:childTnLst>
                          </p:cTn>
                        </p:par>
                        <p:par>
                          <p:cTn id="73" fill="hold">
                            <p:stCondLst>
                              <p:cond delay="5300"/>
                            </p:stCondLst>
                            <p:childTnLst>
                              <p:par>
                                <p:cTn id="74" presetID="47" presetClass="entr" presetSubtype="0" fill="hold" grpId="0" nodeType="after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2000"/>
                                        <p:tgtEl>
                                          <p:spTgt spid="16"/>
                                        </p:tgtEl>
                                      </p:cBhvr>
                                    </p:animEffect>
                                    <p:anim calcmode="lin" valueType="num">
                                      <p:cBhvr>
                                        <p:cTn id="77" dur="2000" fill="hold"/>
                                        <p:tgtEl>
                                          <p:spTgt spid="16"/>
                                        </p:tgtEl>
                                        <p:attrNameLst>
                                          <p:attrName>ppt_x</p:attrName>
                                        </p:attrNameLst>
                                      </p:cBhvr>
                                      <p:tavLst>
                                        <p:tav tm="0">
                                          <p:val>
                                            <p:strVal val="#ppt_x"/>
                                          </p:val>
                                        </p:tav>
                                        <p:tav tm="100000">
                                          <p:val>
                                            <p:strVal val="#ppt_x"/>
                                          </p:val>
                                        </p:tav>
                                      </p:tavLst>
                                    </p:anim>
                                    <p:anim calcmode="lin" valueType="num">
                                      <p:cBhvr>
                                        <p:cTn id="78" dur="2000" fill="hold"/>
                                        <p:tgtEl>
                                          <p:spTgt spid="16"/>
                                        </p:tgtEl>
                                        <p:attrNameLst>
                                          <p:attrName>ppt_y</p:attrName>
                                        </p:attrNameLst>
                                      </p:cBhvr>
                                      <p:tavLst>
                                        <p:tav tm="0">
                                          <p:val>
                                            <p:strVal val="#ppt_y-.1"/>
                                          </p:val>
                                        </p:tav>
                                        <p:tav tm="100000">
                                          <p:val>
                                            <p:strVal val="#ppt_y"/>
                                          </p:val>
                                        </p:tav>
                                      </p:tavLst>
                                    </p:anim>
                                  </p:childTnLst>
                                </p:cTn>
                              </p:par>
                            </p:childTnLst>
                          </p:cTn>
                        </p:par>
                        <p:par>
                          <p:cTn id="79" fill="hold">
                            <p:stCondLst>
                              <p:cond delay="7300"/>
                            </p:stCondLst>
                            <p:childTnLst>
                              <p:par>
                                <p:cTn id="80" presetID="22" presetClass="entr" presetSubtype="8" fill="hold" grpId="0" nodeType="after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left)">
                                      <p:cBhvr>
                                        <p:cTn id="82" dur="100"/>
                                        <p:tgtEl>
                                          <p:spTgt spid="32"/>
                                        </p:tgtEl>
                                      </p:cBhvr>
                                    </p:animEffect>
                                  </p:childTnLst>
                                </p:cTn>
                              </p:par>
                            </p:childTnLst>
                          </p:cTn>
                        </p:par>
                        <p:par>
                          <p:cTn id="83" fill="hold">
                            <p:stCondLst>
                              <p:cond delay="7400"/>
                            </p:stCondLst>
                            <p:childTnLst>
                              <p:par>
                                <p:cTn id="84" presetID="22" presetClass="entr" presetSubtype="8" fill="hold" grpId="0" nodeType="after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wipe(left)">
                                      <p:cBhvr>
                                        <p:cTn id="86" dur="100"/>
                                        <p:tgtEl>
                                          <p:spTgt spid="33"/>
                                        </p:tgtEl>
                                      </p:cBhvr>
                                    </p:animEffect>
                                  </p:childTnLst>
                                </p:cTn>
                              </p:par>
                            </p:childTnLst>
                          </p:cTn>
                        </p:par>
                        <p:par>
                          <p:cTn id="87" fill="hold">
                            <p:stCondLst>
                              <p:cond delay="7500"/>
                            </p:stCondLst>
                            <p:childTnLst>
                              <p:par>
                                <p:cTn id="88" presetID="22" presetClass="entr" presetSubtype="8" fill="hold" grpId="0" nodeType="after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wipe(left)">
                                      <p:cBhvr>
                                        <p:cTn id="90" dur="100"/>
                                        <p:tgtEl>
                                          <p:spTgt spid="34"/>
                                        </p:tgtEl>
                                      </p:cBhvr>
                                    </p:animEffect>
                                  </p:childTnLst>
                                </p:cTn>
                              </p:par>
                            </p:childTnLst>
                          </p:cTn>
                        </p:par>
                        <p:par>
                          <p:cTn id="91" fill="hold">
                            <p:stCondLst>
                              <p:cond delay="7600"/>
                            </p:stCondLst>
                            <p:childTnLst>
                              <p:par>
                                <p:cTn id="92" presetID="22" presetClass="entr" presetSubtype="8" fill="hold" grpId="0" nodeType="afterEffect">
                                  <p:stCondLst>
                                    <p:cond delay="0"/>
                                  </p:stCondLst>
                                  <p:childTnLst>
                                    <p:set>
                                      <p:cBhvr>
                                        <p:cTn id="93" dur="1" fill="hold">
                                          <p:stCondLst>
                                            <p:cond delay="0"/>
                                          </p:stCondLst>
                                        </p:cTn>
                                        <p:tgtEl>
                                          <p:spTgt spid="35"/>
                                        </p:tgtEl>
                                        <p:attrNameLst>
                                          <p:attrName>style.visibility</p:attrName>
                                        </p:attrNameLst>
                                      </p:cBhvr>
                                      <p:to>
                                        <p:strVal val="visible"/>
                                      </p:to>
                                    </p:set>
                                    <p:animEffect transition="in" filter="wipe(left)">
                                      <p:cBhvr>
                                        <p:cTn id="94" dur="100"/>
                                        <p:tgtEl>
                                          <p:spTgt spid="35"/>
                                        </p:tgtEl>
                                      </p:cBhvr>
                                    </p:animEffect>
                                  </p:childTnLst>
                                </p:cTn>
                              </p:par>
                            </p:childTnLst>
                          </p:cTn>
                        </p:par>
                        <p:par>
                          <p:cTn id="95" fill="hold">
                            <p:stCondLst>
                              <p:cond delay="7700"/>
                            </p:stCondLst>
                            <p:childTnLst>
                              <p:par>
                                <p:cTn id="96" presetID="22" presetClass="entr" presetSubtype="8" fill="hold" grpId="0" nodeType="after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wipe(left)">
                                      <p:cBhvr>
                                        <p:cTn id="98" dur="100"/>
                                        <p:tgtEl>
                                          <p:spTgt spid="36"/>
                                        </p:tgtEl>
                                      </p:cBhvr>
                                    </p:animEffect>
                                  </p:childTnLst>
                                </p:cTn>
                              </p:par>
                            </p:childTnLst>
                          </p:cTn>
                        </p:par>
                        <p:par>
                          <p:cTn id="99" fill="hold">
                            <p:stCondLst>
                              <p:cond delay="7800"/>
                            </p:stCondLst>
                            <p:childTnLst>
                              <p:par>
                                <p:cTn id="100" presetID="22" presetClass="entr" presetSubtype="8" fill="hold" grpId="0" nodeType="after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wipe(left)">
                                      <p:cBhvr>
                                        <p:cTn id="102" dur="100"/>
                                        <p:tgtEl>
                                          <p:spTgt spid="37"/>
                                        </p:tgtEl>
                                      </p:cBhvr>
                                    </p:animEffect>
                                  </p:childTnLst>
                                </p:cTn>
                              </p:par>
                            </p:childTnLst>
                          </p:cTn>
                        </p:par>
                        <p:par>
                          <p:cTn id="103" fill="hold">
                            <p:stCondLst>
                              <p:cond delay="7900"/>
                            </p:stCondLst>
                            <p:childTnLst>
                              <p:par>
                                <p:cTn id="104" presetID="22" presetClass="entr" presetSubtype="8" fill="hold" grpId="0" nodeType="afterEffect">
                                  <p:stCondLst>
                                    <p:cond delay="0"/>
                                  </p:stCondLst>
                                  <p:childTnLst>
                                    <p:set>
                                      <p:cBhvr>
                                        <p:cTn id="105" dur="1" fill="hold">
                                          <p:stCondLst>
                                            <p:cond delay="0"/>
                                          </p:stCondLst>
                                        </p:cTn>
                                        <p:tgtEl>
                                          <p:spTgt spid="38"/>
                                        </p:tgtEl>
                                        <p:attrNameLst>
                                          <p:attrName>style.visibility</p:attrName>
                                        </p:attrNameLst>
                                      </p:cBhvr>
                                      <p:to>
                                        <p:strVal val="visible"/>
                                      </p:to>
                                    </p:set>
                                    <p:animEffect transition="in" filter="wipe(left)">
                                      <p:cBhvr>
                                        <p:cTn id="106" dur="1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9" grpId="0"/>
      <p:bldP spid="12" grpId="0"/>
      <p:bldP spid="16" grpId="0"/>
      <p:bldP spid="3" grpId="0" animBg="1"/>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6ACB4A6-E590-4CDA-879E-76567D91BB1C}"/>
              </a:ext>
            </a:extLst>
          </p:cNvPr>
          <p:cNvSpPr/>
          <p:nvPr/>
        </p:nvSpPr>
        <p:spPr>
          <a:xfrm>
            <a:off x="0" y="0"/>
            <a:ext cx="12192000" cy="4961105"/>
          </a:xfrm>
          <a:prstGeom prst="rect">
            <a:avLst/>
          </a:prstGeom>
          <a:solidFill>
            <a:srgbClr val="262626">
              <a:alpha val="1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7" name="Rectangle 30">
            <a:extLst>
              <a:ext uri="{FF2B5EF4-FFF2-40B4-BE49-F238E27FC236}">
                <a16:creationId xmlns:a16="http://schemas.microsoft.com/office/drawing/2014/main" id="{642BC49E-72E0-4381-B6F6-6F7C99118E39}"/>
              </a:ext>
            </a:extLst>
          </p:cNvPr>
          <p:cNvSpPr/>
          <p:nvPr/>
        </p:nvSpPr>
        <p:spPr>
          <a:xfrm>
            <a:off x="0" y="4961106"/>
            <a:ext cx="12192000" cy="1896894"/>
          </a:xfrm>
          <a:prstGeom prst="rect">
            <a:avLst/>
          </a:prstGeom>
          <a:solidFill>
            <a:schemeClr val="tx1">
              <a:lumMod val="50000"/>
              <a:alpha val="4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 name="Rechteck 21">
            <a:extLst>
              <a:ext uri="{FF2B5EF4-FFF2-40B4-BE49-F238E27FC236}">
                <a16:creationId xmlns:a16="http://schemas.microsoft.com/office/drawing/2014/main" id="{066219D5-3AD8-46C1-BF0A-EEDA064967DC}"/>
              </a:ext>
            </a:extLst>
          </p:cNvPr>
          <p:cNvSpPr/>
          <p:nvPr/>
        </p:nvSpPr>
        <p:spPr>
          <a:xfrm>
            <a:off x="501979" y="5489639"/>
            <a:ext cx="1869423" cy="646331"/>
          </a:xfrm>
          <a:prstGeom prst="rect">
            <a:avLst/>
          </a:prstGeom>
        </p:spPr>
        <p:txBody>
          <a:bodyPr wrap="none">
            <a:spAutoFit/>
          </a:bodyPr>
          <a:lstStyle/>
          <a:p>
            <a:pPr lvl="0" algn="ctr">
              <a:defRPr/>
            </a:pPr>
            <a:r>
              <a:rPr lang="de-AT" b="1" dirty="0">
                <a:solidFill>
                  <a:prstClr val="white"/>
                </a:solidFill>
                <a:latin typeface="Trebuchet MS" panose="020B0603020202020204" pitchFamily="34" charset="0"/>
              </a:rPr>
              <a:t>Economize</a:t>
            </a:r>
          </a:p>
          <a:p>
            <a:pPr lvl="0" algn="ctr">
              <a:defRPr/>
            </a:pPr>
            <a:r>
              <a:rPr lang="de-AT" b="1" dirty="0">
                <a:solidFill>
                  <a:prstClr val="white"/>
                </a:solidFill>
                <a:latin typeface="Trebuchet MS" panose="020B0603020202020204" pitchFamily="34" charset="0"/>
              </a:rPr>
              <a:t>dinheiro</a:t>
            </a:r>
            <a:r>
              <a:rPr lang="en-US" b="1" dirty="0">
                <a:solidFill>
                  <a:prstClr val="white"/>
                </a:solidFill>
                <a:latin typeface="Trebuchet MS" panose="020B0603020202020204" pitchFamily="34" charset="0"/>
              </a:rPr>
              <a:t>/tempo</a:t>
            </a:r>
            <a:endParaRPr lang="de-AT" b="1" dirty="0">
              <a:solidFill>
                <a:prstClr val="white"/>
              </a:solidFill>
              <a:latin typeface="Trebuchet MS" panose="020B0603020202020204" pitchFamily="34" charset="0"/>
            </a:endParaRPr>
          </a:p>
        </p:txBody>
      </p:sp>
      <p:sp>
        <p:nvSpPr>
          <p:cNvPr id="3" name="Rechteck 17">
            <a:extLst>
              <a:ext uri="{FF2B5EF4-FFF2-40B4-BE49-F238E27FC236}">
                <a16:creationId xmlns:a16="http://schemas.microsoft.com/office/drawing/2014/main" id="{B5BC4CD8-8215-4FEF-94BF-00978B52B04C}"/>
              </a:ext>
            </a:extLst>
          </p:cNvPr>
          <p:cNvSpPr/>
          <p:nvPr/>
        </p:nvSpPr>
        <p:spPr>
          <a:xfrm>
            <a:off x="3225303" y="5489639"/>
            <a:ext cx="1120820" cy="646331"/>
          </a:xfrm>
          <a:prstGeom prst="rect">
            <a:avLst/>
          </a:prstGeom>
        </p:spPr>
        <p:txBody>
          <a:bodyPr wrap="none">
            <a:spAutoFit/>
          </a:bodyPr>
          <a:lstStyle/>
          <a:p>
            <a:pPr lvl="0" algn="ctr">
              <a:defRPr/>
            </a:pPr>
            <a:r>
              <a:rPr lang="de-AT" b="1" dirty="0">
                <a:solidFill>
                  <a:prstClr val="white"/>
                </a:solidFill>
                <a:latin typeface="Trebuchet MS" panose="020B0603020202020204" pitchFamily="34" charset="0"/>
              </a:rPr>
              <a:t>Acumule</a:t>
            </a:r>
          </a:p>
          <a:p>
            <a:pPr lvl="0" algn="ctr">
              <a:defRPr/>
            </a:pPr>
            <a:r>
              <a:rPr lang="de-AT" b="1" dirty="0">
                <a:solidFill>
                  <a:prstClr val="white"/>
                </a:solidFill>
                <a:latin typeface="Trebuchet MS" panose="020B0603020202020204" pitchFamily="34" charset="0"/>
              </a:rPr>
              <a:t>pontos</a:t>
            </a:r>
          </a:p>
        </p:txBody>
      </p:sp>
      <p:sp>
        <p:nvSpPr>
          <p:cNvPr id="4" name="Rechteck 13">
            <a:extLst>
              <a:ext uri="{FF2B5EF4-FFF2-40B4-BE49-F238E27FC236}">
                <a16:creationId xmlns:a16="http://schemas.microsoft.com/office/drawing/2014/main" id="{1CC5CDEE-2721-41C8-8F36-BD343706FC6D}"/>
              </a:ext>
            </a:extLst>
          </p:cNvPr>
          <p:cNvSpPr/>
          <p:nvPr/>
        </p:nvSpPr>
        <p:spPr>
          <a:xfrm>
            <a:off x="5304193" y="5489639"/>
            <a:ext cx="1590500" cy="646331"/>
          </a:xfrm>
          <a:prstGeom prst="rect">
            <a:avLst/>
          </a:prstGeom>
        </p:spPr>
        <p:txBody>
          <a:bodyPr wrap="none">
            <a:spAutoFit/>
          </a:bodyPr>
          <a:lstStyle/>
          <a:p>
            <a:pPr lvl="0" algn="ctr">
              <a:defRPr/>
            </a:pPr>
            <a:r>
              <a:rPr lang="de-AT" b="1" dirty="0">
                <a:solidFill>
                  <a:prstClr val="white"/>
                </a:solidFill>
                <a:latin typeface="Trebuchet MS" panose="020B0603020202020204" pitchFamily="34" charset="0"/>
              </a:rPr>
              <a:t>Receba</a:t>
            </a:r>
          </a:p>
          <a:p>
            <a:pPr lvl="0" algn="ctr">
              <a:defRPr/>
            </a:pPr>
            <a:r>
              <a:rPr lang="de-AT" b="1" dirty="0">
                <a:solidFill>
                  <a:prstClr val="white"/>
                </a:solidFill>
                <a:latin typeface="Trebuchet MS" panose="020B0603020202020204" pitchFamily="34" charset="0"/>
              </a:rPr>
              <a:t>recompensas</a:t>
            </a:r>
          </a:p>
        </p:txBody>
      </p:sp>
      <p:sp>
        <p:nvSpPr>
          <p:cNvPr id="5" name="Rechteck 9">
            <a:extLst>
              <a:ext uri="{FF2B5EF4-FFF2-40B4-BE49-F238E27FC236}">
                <a16:creationId xmlns:a16="http://schemas.microsoft.com/office/drawing/2014/main" id="{21050AAF-8378-4768-AD63-E7A7EEACF7A7}"/>
              </a:ext>
            </a:extLst>
          </p:cNvPr>
          <p:cNvSpPr/>
          <p:nvPr/>
        </p:nvSpPr>
        <p:spPr>
          <a:xfrm>
            <a:off x="7553997" y="5489639"/>
            <a:ext cx="1743555" cy="646331"/>
          </a:xfrm>
          <a:prstGeom prst="rect">
            <a:avLst/>
          </a:prstGeom>
        </p:spPr>
        <p:txBody>
          <a:bodyPr wrap="none">
            <a:spAutoFit/>
          </a:bodyPr>
          <a:lstStyle/>
          <a:p>
            <a:pPr lvl="0" algn="ctr">
              <a:defRPr/>
            </a:pPr>
            <a:r>
              <a:rPr lang="de-AT" b="1" dirty="0">
                <a:solidFill>
                  <a:prstClr val="white"/>
                </a:solidFill>
                <a:latin typeface="Trebuchet MS" panose="020B0603020202020204" pitchFamily="34" charset="0"/>
              </a:rPr>
              <a:t>Sinta-se bem</a:t>
            </a:r>
          </a:p>
          <a:p>
            <a:pPr lvl="0" algn="ctr">
              <a:defRPr/>
            </a:pPr>
            <a:r>
              <a:rPr kumimoji="0" lang="de-AT" sz="18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a</a:t>
            </a:r>
            <a:r>
              <a:rPr kumimoji="0" lang="de-AT" sz="1800" b="1" i="0" u="none" strike="noStrike" kern="1200" cap="none" spc="0" normalizeH="0" noProof="0" dirty="0">
                <a:ln>
                  <a:noFill/>
                </a:ln>
                <a:solidFill>
                  <a:prstClr val="white"/>
                </a:solidFill>
                <a:effectLst/>
                <a:uLnTx/>
                <a:uFillTx/>
                <a:latin typeface="Trebuchet MS" panose="020B0603020202020204" pitchFamily="34" charset="0"/>
                <a:ea typeface="+mn-ea"/>
                <a:cs typeface="+mn-cs"/>
              </a:rPr>
              <a:t> cada compra</a:t>
            </a:r>
            <a:endParaRPr kumimoji="0" lang="de-AT" sz="18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endParaRPr>
          </a:p>
        </p:txBody>
      </p:sp>
      <p:sp>
        <p:nvSpPr>
          <p:cNvPr id="6" name="Rechteck 27">
            <a:extLst>
              <a:ext uri="{FF2B5EF4-FFF2-40B4-BE49-F238E27FC236}">
                <a16:creationId xmlns:a16="http://schemas.microsoft.com/office/drawing/2014/main" id="{22D4CBE9-FDA5-45A6-8749-6BBF54AF8E48}"/>
              </a:ext>
            </a:extLst>
          </p:cNvPr>
          <p:cNvSpPr/>
          <p:nvPr/>
        </p:nvSpPr>
        <p:spPr>
          <a:xfrm>
            <a:off x="9761527" y="5489639"/>
            <a:ext cx="1988045" cy="646331"/>
          </a:xfrm>
          <a:prstGeom prst="rect">
            <a:avLst/>
          </a:prstGeom>
        </p:spPr>
        <p:txBody>
          <a:bodyPr wrap="none">
            <a:spAutoFit/>
          </a:bodyPr>
          <a:lstStyle/>
          <a:p>
            <a:pPr lvl="0" algn="ctr">
              <a:defRPr/>
            </a:pPr>
            <a:r>
              <a:rPr lang="de-AT" b="1" dirty="0">
                <a:solidFill>
                  <a:prstClr val="white"/>
                </a:solidFill>
                <a:latin typeface="Trebuchet MS" panose="020B0603020202020204" pitchFamily="34" charset="0"/>
              </a:rPr>
              <a:t>Sistemas simples</a:t>
            </a:r>
          </a:p>
          <a:p>
            <a:pPr lvl="0" algn="ctr">
              <a:defRPr/>
            </a:pPr>
            <a:r>
              <a:rPr kumimoji="0" lang="de-AT" sz="18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mn-cs"/>
              </a:rPr>
              <a:t>e rápidos</a:t>
            </a:r>
          </a:p>
        </p:txBody>
      </p:sp>
      <p:cxnSp>
        <p:nvCxnSpPr>
          <p:cNvPr id="9" name="Straight Connector 8">
            <a:extLst>
              <a:ext uri="{FF2B5EF4-FFF2-40B4-BE49-F238E27FC236}">
                <a16:creationId xmlns:a16="http://schemas.microsoft.com/office/drawing/2014/main" id="{F91C3C7B-05D3-4C4E-AB42-B8C3E8C365B4}"/>
              </a:ext>
            </a:extLst>
          </p:cNvPr>
          <p:cNvCxnSpPr>
            <a:cxnSpLocks/>
          </p:cNvCxnSpPr>
          <p:nvPr/>
        </p:nvCxnSpPr>
        <p:spPr>
          <a:xfrm>
            <a:off x="0" y="4961106"/>
            <a:ext cx="1219200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6D44B80-F7AF-4807-A38B-FCDDAC726A15}"/>
              </a:ext>
            </a:extLst>
          </p:cNvPr>
          <p:cNvCxnSpPr>
            <a:cxnSpLocks/>
            <a:stCxn id="54" idx="4"/>
          </p:cNvCxnSpPr>
          <p:nvPr/>
        </p:nvCxnSpPr>
        <p:spPr>
          <a:xfrm flipH="1">
            <a:off x="1436451" y="4154619"/>
            <a:ext cx="236" cy="133502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C1C2DAC-5D54-4DDB-BC19-2F66E8FB98A5}"/>
              </a:ext>
            </a:extLst>
          </p:cNvPr>
          <p:cNvCxnSpPr>
            <a:cxnSpLocks/>
            <a:stCxn id="55" idx="4"/>
            <a:endCxn id="3" idx="0"/>
          </p:cNvCxnSpPr>
          <p:nvPr/>
        </p:nvCxnSpPr>
        <p:spPr>
          <a:xfrm>
            <a:off x="3785712" y="4154619"/>
            <a:ext cx="1" cy="133502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9408C92-DE0D-45B6-ACA2-AB68712CED98}"/>
              </a:ext>
            </a:extLst>
          </p:cNvPr>
          <p:cNvCxnSpPr>
            <a:cxnSpLocks/>
            <a:stCxn id="56" idx="4"/>
            <a:endCxn id="4" idx="0"/>
          </p:cNvCxnSpPr>
          <p:nvPr/>
        </p:nvCxnSpPr>
        <p:spPr>
          <a:xfrm>
            <a:off x="6099441" y="4154619"/>
            <a:ext cx="2" cy="133502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47B3C27-F598-46A1-93B0-B42EFE6CEAE9}"/>
              </a:ext>
            </a:extLst>
          </p:cNvPr>
          <p:cNvCxnSpPr>
            <a:cxnSpLocks/>
            <a:stCxn id="57" idx="4"/>
            <a:endCxn id="5" idx="0"/>
          </p:cNvCxnSpPr>
          <p:nvPr/>
        </p:nvCxnSpPr>
        <p:spPr>
          <a:xfrm>
            <a:off x="8425773" y="4154619"/>
            <a:ext cx="2" cy="133502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955678F-6B1F-438B-BA2D-5EC5648E4B65}"/>
              </a:ext>
            </a:extLst>
          </p:cNvPr>
          <p:cNvCxnSpPr>
            <a:cxnSpLocks/>
            <a:stCxn id="58" idx="4"/>
            <a:endCxn id="6" idx="0"/>
          </p:cNvCxnSpPr>
          <p:nvPr/>
        </p:nvCxnSpPr>
        <p:spPr>
          <a:xfrm>
            <a:off x="10755547" y="4154619"/>
            <a:ext cx="3" cy="133502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4492AA03-E7E9-46BC-8204-856EABC5EBD5}"/>
              </a:ext>
            </a:extLst>
          </p:cNvPr>
          <p:cNvGrpSpPr/>
          <p:nvPr/>
        </p:nvGrpSpPr>
        <p:grpSpPr>
          <a:xfrm>
            <a:off x="5454001" y="2863739"/>
            <a:ext cx="1290880" cy="1290880"/>
            <a:chOff x="5447317" y="2640002"/>
            <a:chExt cx="1290880" cy="1290880"/>
          </a:xfrm>
        </p:grpSpPr>
        <p:sp>
          <p:nvSpPr>
            <p:cNvPr id="56" name="Oval 55">
              <a:extLst>
                <a:ext uri="{FF2B5EF4-FFF2-40B4-BE49-F238E27FC236}">
                  <a16:creationId xmlns:a16="http://schemas.microsoft.com/office/drawing/2014/main" id="{2A6FDA43-B9A9-4A04-A72E-9FF8836DEA3E}"/>
                </a:ext>
              </a:extLst>
            </p:cNvPr>
            <p:cNvSpPr/>
            <p:nvPr/>
          </p:nvSpPr>
          <p:spPr>
            <a:xfrm>
              <a:off x="5447317" y="2640002"/>
              <a:ext cx="1290880" cy="1290880"/>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46" name="Graphic 45" descr="Present">
              <a:extLst>
                <a:ext uri="{FF2B5EF4-FFF2-40B4-BE49-F238E27FC236}">
                  <a16:creationId xmlns:a16="http://schemas.microsoft.com/office/drawing/2014/main" id="{38D3D63F-B85D-4419-8E93-B798E097A9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6" y="2840476"/>
              <a:ext cx="914400" cy="914400"/>
            </a:xfrm>
            <a:prstGeom prst="rect">
              <a:avLst/>
            </a:prstGeom>
          </p:spPr>
        </p:pic>
      </p:grpSp>
      <p:grpSp>
        <p:nvGrpSpPr>
          <p:cNvPr id="62" name="Group 61">
            <a:extLst>
              <a:ext uri="{FF2B5EF4-FFF2-40B4-BE49-F238E27FC236}">
                <a16:creationId xmlns:a16="http://schemas.microsoft.com/office/drawing/2014/main" id="{7C363433-437F-4100-8FE9-1EF85C7EAE77}"/>
              </a:ext>
            </a:extLst>
          </p:cNvPr>
          <p:cNvGrpSpPr/>
          <p:nvPr/>
        </p:nvGrpSpPr>
        <p:grpSpPr>
          <a:xfrm>
            <a:off x="7780333" y="2863739"/>
            <a:ext cx="1290880" cy="1290880"/>
            <a:chOff x="7783576" y="2640002"/>
            <a:chExt cx="1290880" cy="1290880"/>
          </a:xfrm>
        </p:grpSpPr>
        <p:sp>
          <p:nvSpPr>
            <p:cNvPr id="57" name="Oval 56">
              <a:extLst>
                <a:ext uri="{FF2B5EF4-FFF2-40B4-BE49-F238E27FC236}">
                  <a16:creationId xmlns:a16="http://schemas.microsoft.com/office/drawing/2014/main" id="{4DC6246B-8F02-476B-934D-FE4210C1E63E}"/>
                </a:ext>
              </a:extLst>
            </p:cNvPr>
            <p:cNvSpPr/>
            <p:nvPr/>
          </p:nvSpPr>
          <p:spPr>
            <a:xfrm>
              <a:off x="7783576" y="2640002"/>
              <a:ext cx="1290880" cy="1290880"/>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48" name="Graphic 47" descr="Smiling face with solid fill">
              <a:extLst>
                <a:ext uri="{FF2B5EF4-FFF2-40B4-BE49-F238E27FC236}">
                  <a16:creationId xmlns:a16="http://schemas.microsoft.com/office/drawing/2014/main" id="{D936F2A5-0B58-4299-B1A5-855B9A899B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1816" y="2828242"/>
              <a:ext cx="914400" cy="914400"/>
            </a:xfrm>
            <a:prstGeom prst="rect">
              <a:avLst/>
            </a:prstGeom>
          </p:spPr>
        </p:pic>
      </p:grpSp>
      <p:grpSp>
        <p:nvGrpSpPr>
          <p:cNvPr id="63" name="Group 62">
            <a:extLst>
              <a:ext uri="{FF2B5EF4-FFF2-40B4-BE49-F238E27FC236}">
                <a16:creationId xmlns:a16="http://schemas.microsoft.com/office/drawing/2014/main" id="{955CDC6B-55D3-4D50-96BB-C92A4083F5A4}"/>
              </a:ext>
            </a:extLst>
          </p:cNvPr>
          <p:cNvGrpSpPr/>
          <p:nvPr/>
        </p:nvGrpSpPr>
        <p:grpSpPr>
          <a:xfrm>
            <a:off x="10110107" y="2863739"/>
            <a:ext cx="1290880" cy="1290880"/>
            <a:chOff x="10110107" y="2640002"/>
            <a:chExt cx="1290880" cy="1290880"/>
          </a:xfrm>
        </p:grpSpPr>
        <p:sp>
          <p:nvSpPr>
            <p:cNvPr id="58" name="Oval 57">
              <a:extLst>
                <a:ext uri="{FF2B5EF4-FFF2-40B4-BE49-F238E27FC236}">
                  <a16:creationId xmlns:a16="http://schemas.microsoft.com/office/drawing/2014/main" id="{15CF61F4-0F23-499B-96E0-85F8860997EF}"/>
                </a:ext>
              </a:extLst>
            </p:cNvPr>
            <p:cNvSpPr/>
            <p:nvPr/>
          </p:nvSpPr>
          <p:spPr>
            <a:xfrm>
              <a:off x="10110107" y="2640002"/>
              <a:ext cx="1290880" cy="1290880"/>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Open Sans"/>
                <a:ea typeface="+mn-ea"/>
                <a:cs typeface="+mn-cs"/>
              </a:endParaRPr>
            </a:p>
          </p:txBody>
        </p:sp>
        <p:pic>
          <p:nvPicPr>
            <p:cNvPr id="52" name="Graphic 51" descr="Single gear">
              <a:extLst>
                <a:ext uri="{FF2B5EF4-FFF2-40B4-BE49-F238E27FC236}">
                  <a16:creationId xmlns:a16="http://schemas.microsoft.com/office/drawing/2014/main" id="{E158F6CE-BE17-46EA-8E5B-45410D6366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98347" y="2828242"/>
              <a:ext cx="914400" cy="914400"/>
            </a:xfrm>
            <a:prstGeom prst="rect">
              <a:avLst/>
            </a:prstGeom>
          </p:spPr>
        </p:pic>
      </p:grpSp>
      <p:grpSp>
        <p:nvGrpSpPr>
          <p:cNvPr id="80" name="Group 79">
            <a:extLst>
              <a:ext uri="{FF2B5EF4-FFF2-40B4-BE49-F238E27FC236}">
                <a16:creationId xmlns:a16="http://schemas.microsoft.com/office/drawing/2014/main" id="{00A4B00F-6DB1-4074-80A8-496565298A26}"/>
              </a:ext>
            </a:extLst>
          </p:cNvPr>
          <p:cNvGrpSpPr/>
          <p:nvPr/>
        </p:nvGrpSpPr>
        <p:grpSpPr>
          <a:xfrm>
            <a:off x="791247" y="2863739"/>
            <a:ext cx="1290880" cy="1290880"/>
            <a:chOff x="791247" y="2863739"/>
            <a:chExt cx="1290880" cy="1290880"/>
          </a:xfrm>
          <a:effectLst/>
        </p:grpSpPr>
        <p:grpSp>
          <p:nvGrpSpPr>
            <p:cNvPr id="59" name="Group 58">
              <a:extLst>
                <a:ext uri="{FF2B5EF4-FFF2-40B4-BE49-F238E27FC236}">
                  <a16:creationId xmlns:a16="http://schemas.microsoft.com/office/drawing/2014/main" id="{689FCA20-0FD0-4B41-BBF4-3BD32AE3B908}"/>
                </a:ext>
              </a:extLst>
            </p:cNvPr>
            <p:cNvGrpSpPr/>
            <p:nvPr/>
          </p:nvGrpSpPr>
          <p:grpSpPr>
            <a:xfrm>
              <a:off x="791247" y="2863739"/>
              <a:ext cx="1290880" cy="1290880"/>
              <a:chOff x="791012" y="2640002"/>
              <a:chExt cx="1290880" cy="1290880"/>
            </a:xfrm>
          </p:grpSpPr>
          <p:sp>
            <p:nvSpPr>
              <p:cNvPr id="54" name="Oval 53">
                <a:extLst>
                  <a:ext uri="{FF2B5EF4-FFF2-40B4-BE49-F238E27FC236}">
                    <a16:creationId xmlns:a16="http://schemas.microsoft.com/office/drawing/2014/main" id="{11D406A0-63C6-4F6E-8079-01EFC71AB15B}"/>
                  </a:ext>
                </a:extLst>
              </p:cNvPr>
              <p:cNvSpPr/>
              <p:nvPr/>
            </p:nvSpPr>
            <p:spPr>
              <a:xfrm>
                <a:off x="791012" y="2640002"/>
                <a:ext cx="1290880" cy="1290880"/>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42" name="Graphic 41" descr="Coins">
                <a:extLst>
                  <a:ext uri="{FF2B5EF4-FFF2-40B4-BE49-F238E27FC236}">
                    <a16:creationId xmlns:a16="http://schemas.microsoft.com/office/drawing/2014/main" id="{0A6FDCB9-8D22-4908-8D65-2FD6EABEFA0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204" y="2945150"/>
                <a:ext cx="914400" cy="914400"/>
              </a:xfrm>
              <a:prstGeom prst="rect">
                <a:avLst/>
              </a:prstGeom>
            </p:spPr>
          </p:pic>
        </p:grpSp>
        <p:pic>
          <p:nvPicPr>
            <p:cNvPr id="79" name="Graphic 78" descr="Watch">
              <a:extLst>
                <a:ext uri="{FF2B5EF4-FFF2-40B4-BE49-F238E27FC236}">
                  <a16:creationId xmlns:a16="http://schemas.microsoft.com/office/drawing/2014/main" id="{667965C2-F7C0-4B32-8BE7-4AF9D275EB9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9496108">
              <a:off x="1469547" y="3068915"/>
              <a:ext cx="535853" cy="535853"/>
            </a:xfrm>
            <a:prstGeom prst="rect">
              <a:avLst/>
            </a:prstGeom>
          </p:spPr>
        </p:pic>
      </p:grpSp>
      <p:grpSp>
        <p:nvGrpSpPr>
          <p:cNvPr id="10" name="Gruppieren 9">
            <a:extLst>
              <a:ext uri="{FF2B5EF4-FFF2-40B4-BE49-F238E27FC236}">
                <a16:creationId xmlns:a16="http://schemas.microsoft.com/office/drawing/2014/main" id="{69BD37EC-EC54-42E8-9100-D5F44CCEEEC5}"/>
              </a:ext>
            </a:extLst>
          </p:cNvPr>
          <p:cNvGrpSpPr/>
          <p:nvPr/>
        </p:nvGrpSpPr>
        <p:grpSpPr>
          <a:xfrm>
            <a:off x="3140272" y="2863739"/>
            <a:ext cx="1290880" cy="1290880"/>
            <a:chOff x="3140272" y="2863739"/>
            <a:chExt cx="1290880" cy="1290880"/>
          </a:xfrm>
        </p:grpSpPr>
        <p:sp>
          <p:nvSpPr>
            <p:cNvPr id="55" name="Oval 54">
              <a:extLst>
                <a:ext uri="{FF2B5EF4-FFF2-40B4-BE49-F238E27FC236}">
                  <a16:creationId xmlns:a16="http://schemas.microsoft.com/office/drawing/2014/main" id="{ACD4E647-88EE-41EE-9E6F-AD5234C31870}"/>
                </a:ext>
              </a:extLst>
            </p:cNvPr>
            <p:cNvSpPr/>
            <p:nvPr/>
          </p:nvSpPr>
          <p:spPr>
            <a:xfrm>
              <a:off x="3140272" y="2863739"/>
              <a:ext cx="1290880" cy="1290880"/>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7" name="Grafik 6">
              <a:extLst>
                <a:ext uri="{FF2B5EF4-FFF2-40B4-BE49-F238E27FC236}">
                  <a16:creationId xmlns:a16="http://schemas.microsoft.com/office/drawing/2014/main" id="{98EAAE99-E047-4E7D-97EE-9E5DA694606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98023" y="3114977"/>
              <a:ext cx="775378" cy="775376"/>
            </a:xfrm>
            <a:prstGeom prst="rect">
              <a:avLst/>
            </a:prstGeom>
          </p:spPr>
        </p:pic>
      </p:grpSp>
      <p:pic>
        <p:nvPicPr>
          <p:cNvPr id="31" name="Grafik 6" descr="Ein Bild, das Text, ClipArt enthält.&#10;&#10;Automatisch generierte Beschreibung">
            <a:extLst>
              <a:ext uri="{FF2B5EF4-FFF2-40B4-BE49-F238E27FC236}">
                <a16:creationId xmlns:a16="http://schemas.microsoft.com/office/drawing/2014/main" id="{10AADF7E-E639-4D9D-9B92-73C5ECA8F7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540315" y="373926"/>
            <a:ext cx="2232500" cy="419426"/>
          </a:xfrm>
          <a:prstGeom prst="rect">
            <a:avLst/>
          </a:prstGeom>
          <a:noFill/>
        </p:spPr>
      </p:pic>
    </p:spTree>
    <p:extLst>
      <p:ext uri="{BB962C8B-B14F-4D97-AF65-F5344CB8AC3E}">
        <p14:creationId xmlns:p14="http://schemas.microsoft.com/office/powerpoint/2010/main" val="227095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Horizontal)">
                                      <p:cBhvr>
                                        <p:cTn id="7" dur="500"/>
                                        <p:tgtEl>
                                          <p:spTgt spid="12"/>
                                        </p:tgtEl>
                                      </p:cBhvr>
                                    </p:animEffect>
                                  </p:childTnLst>
                                </p:cTn>
                              </p:par>
                              <p:par>
                                <p:cTn id="8" presetID="16" presetClass="entr" presetSubtype="4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outHorizontal)">
                                      <p:cBhvr>
                                        <p:cTn id="10" dur="500"/>
                                        <p:tgtEl>
                                          <p:spTgt spid="14"/>
                                        </p:tgtEl>
                                      </p:cBhvr>
                                    </p:animEffect>
                                  </p:childTnLst>
                                </p:cTn>
                              </p:par>
                              <p:par>
                                <p:cTn id="11" presetID="16" presetClass="entr" presetSubtype="42"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outHorizontal)">
                                      <p:cBhvr>
                                        <p:cTn id="13" dur="500"/>
                                        <p:tgtEl>
                                          <p:spTgt spid="15"/>
                                        </p:tgtEl>
                                      </p:cBhvr>
                                    </p:animEffect>
                                  </p:childTnLst>
                                </p:cTn>
                              </p:par>
                              <p:par>
                                <p:cTn id="14" presetID="16" presetClass="entr" presetSubtype="42"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outHorizontal)">
                                      <p:cBhvr>
                                        <p:cTn id="16" dur="500"/>
                                        <p:tgtEl>
                                          <p:spTgt spid="16"/>
                                        </p:tgtEl>
                                      </p:cBhvr>
                                    </p:animEffect>
                                  </p:childTnLst>
                                </p:cTn>
                              </p:par>
                              <p:par>
                                <p:cTn id="17" presetID="16" presetClass="entr" presetSubtype="42"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outHorizontal)">
                                      <p:cBhvr>
                                        <p:cTn id="19" dur="500"/>
                                        <p:tgtEl>
                                          <p:spTgt spid="17"/>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wipe(down)">
                                      <p:cBhvr>
                                        <p:cTn id="23" dur="500"/>
                                        <p:tgtEl>
                                          <p:spTgt spid="80"/>
                                        </p:tgtEl>
                                      </p:cBhvr>
                                    </p:animEffect>
                                  </p:childTnLst>
                                </p:cTn>
                              </p:par>
                              <p:par>
                                <p:cTn id="24" presetID="22" presetClass="entr" presetSubtype="4"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22" presetClass="entr" presetSubtype="4"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wipe(down)">
                                      <p:cBhvr>
                                        <p:cTn id="29" dur="500"/>
                                        <p:tgtEl>
                                          <p:spTgt spid="61"/>
                                        </p:tgtEl>
                                      </p:cBhvr>
                                    </p:animEffect>
                                  </p:childTnLst>
                                </p:cTn>
                              </p:par>
                              <p:par>
                                <p:cTn id="30" presetID="22" presetClass="entr" presetSubtype="4" fill="hold"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down)">
                                      <p:cBhvr>
                                        <p:cTn id="32" dur="500"/>
                                        <p:tgtEl>
                                          <p:spTgt spid="63"/>
                                        </p:tgtEl>
                                      </p:cBhvr>
                                    </p:animEffect>
                                  </p:childTnLst>
                                </p:cTn>
                              </p:par>
                              <p:par>
                                <p:cTn id="33" presetID="22" presetClass="entr" presetSubtype="4"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wipe(down)">
                                      <p:cBhvr>
                                        <p:cTn id="35" dur="500"/>
                                        <p:tgtEl>
                                          <p:spTgt spid="62"/>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up)">
                                      <p:cBhvr>
                                        <p:cTn id="38" dur="500"/>
                                        <p:tgtEl>
                                          <p:spTgt spid="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up)">
                                      <p:cBhvr>
                                        <p:cTn id="41" dur="500"/>
                                        <p:tgtEl>
                                          <p:spTgt spid="3"/>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ipe(up)">
                                      <p:cBhvr>
                                        <p:cTn id="44" dur="500"/>
                                        <p:tgtEl>
                                          <p:spTgt spid="4"/>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up)">
                                      <p:cBhvr>
                                        <p:cTn id="47" dur="500"/>
                                        <p:tgtEl>
                                          <p:spTgt spid="6"/>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wipe(up)">
                                      <p:cBhvr>
                                        <p:cTn id="5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0">
            <a:extLst>
              <a:ext uri="{FF2B5EF4-FFF2-40B4-BE49-F238E27FC236}">
                <a16:creationId xmlns:a16="http://schemas.microsoft.com/office/drawing/2014/main" id="{B5006490-00DA-4A10-9F87-4123B4B54267}"/>
              </a:ext>
            </a:extLst>
          </p:cNvPr>
          <p:cNvSpPr/>
          <p:nvPr/>
        </p:nvSpPr>
        <p:spPr>
          <a:xfrm>
            <a:off x="0" y="4961106"/>
            <a:ext cx="12192000" cy="1896894"/>
          </a:xfrm>
          <a:prstGeom prst="rect">
            <a:avLst/>
          </a:prstGeom>
          <a:solidFill>
            <a:schemeClr val="tx1">
              <a:lumMod val="50000"/>
              <a:alpha val="4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cxnSp>
        <p:nvCxnSpPr>
          <p:cNvPr id="42" name="Straight Connector 8">
            <a:extLst>
              <a:ext uri="{FF2B5EF4-FFF2-40B4-BE49-F238E27FC236}">
                <a16:creationId xmlns:a16="http://schemas.microsoft.com/office/drawing/2014/main" id="{6320ECE6-7CA5-426D-9C70-B77D185C23F7}"/>
              </a:ext>
            </a:extLst>
          </p:cNvPr>
          <p:cNvCxnSpPr>
            <a:cxnSpLocks/>
          </p:cNvCxnSpPr>
          <p:nvPr/>
        </p:nvCxnSpPr>
        <p:spPr>
          <a:xfrm>
            <a:off x="0" y="4961106"/>
            <a:ext cx="1219200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8" name="Rechteck 21">
            <a:extLst>
              <a:ext uri="{FF2B5EF4-FFF2-40B4-BE49-F238E27FC236}">
                <a16:creationId xmlns:a16="http://schemas.microsoft.com/office/drawing/2014/main" id="{509B137F-3F9C-48D4-8D49-E4FA0A2F43C3}"/>
              </a:ext>
            </a:extLst>
          </p:cNvPr>
          <p:cNvSpPr/>
          <p:nvPr/>
        </p:nvSpPr>
        <p:spPr>
          <a:xfrm>
            <a:off x="1499192" y="5540221"/>
            <a:ext cx="1579278" cy="369332"/>
          </a:xfrm>
          <a:prstGeom prst="rect">
            <a:avLst/>
          </a:prstGeom>
        </p:spPr>
        <p:txBody>
          <a:bodyPr wrap="none">
            <a:spAutoFit/>
          </a:bodyPr>
          <a:lstStyle/>
          <a:p>
            <a:pPr lvl="0" algn="ctr">
              <a:defRPr/>
            </a:pPr>
            <a:r>
              <a:rPr lang="pt-BR" b="1" dirty="0">
                <a:solidFill>
                  <a:schemeClr val="bg1"/>
                </a:solidFill>
                <a:latin typeface="Trebuchet MS" panose="020B0603020202020204" pitchFamily="34" charset="0"/>
              </a:rPr>
              <a:t>Clientes fiéis</a:t>
            </a:r>
          </a:p>
        </p:txBody>
      </p:sp>
      <p:sp>
        <p:nvSpPr>
          <p:cNvPr id="9" name="Rechteck 17">
            <a:extLst>
              <a:ext uri="{FF2B5EF4-FFF2-40B4-BE49-F238E27FC236}">
                <a16:creationId xmlns:a16="http://schemas.microsoft.com/office/drawing/2014/main" id="{43097373-4037-4FD1-B6B9-61FD86D255D5}"/>
              </a:ext>
            </a:extLst>
          </p:cNvPr>
          <p:cNvSpPr/>
          <p:nvPr/>
        </p:nvSpPr>
        <p:spPr>
          <a:xfrm>
            <a:off x="3822542" y="5540221"/>
            <a:ext cx="1736373" cy="369332"/>
          </a:xfrm>
          <a:prstGeom prst="rect">
            <a:avLst/>
          </a:prstGeom>
        </p:spPr>
        <p:txBody>
          <a:bodyPr wrap="none">
            <a:spAutoFit/>
          </a:bodyPr>
          <a:lstStyle/>
          <a:p>
            <a:pPr lvl="0" algn="ctr">
              <a:defRPr/>
            </a:pPr>
            <a:r>
              <a:rPr lang="pt-BR" b="1" dirty="0">
                <a:solidFill>
                  <a:schemeClr val="bg1"/>
                </a:solidFill>
                <a:latin typeface="Trebuchet MS" panose="020B0603020202020204" pitchFamily="34" charset="0"/>
              </a:rPr>
              <a:t>Novos clientes</a:t>
            </a:r>
          </a:p>
        </p:txBody>
      </p:sp>
      <p:sp>
        <p:nvSpPr>
          <p:cNvPr id="10" name="Rechteck 13">
            <a:extLst>
              <a:ext uri="{FF2B5EF4-FFF2-40B4-BE49-F238E27FC236}">
                <a16:creationId xmlns:a16="http://schemas.microsoft.com/office/drawing/2014/main" id="{AAD05A48-B243-4024-9489-76A1638EB11D}"/>
              </a:ext>
            </a:extLst>
          </p:cNvPr>
          <p:cNvSpPr/>
          <p:nvPr/>
        </p:nvSpPr>
        <p:spPr>
          <a:xfrm>
            <a:off x="6496084" y="5540221"/>
            <a:ext cx="1196160" cy="646331"/>
          </a:xfrm>
          <a:prstGeom prst="rect">
            <a:avLst/>
          </a:prstGeom>
        </p:spPr>
        <p:txBody>
          <a:bodyPr wrap="none">
            <a:spAutoFit/>
          </a:bodyPr>
          <a:lstStyle/>
          <a:p>
            <a:pPr lvl="0" algn="ctr">
              <a:defRPr/>
            </a:pPr>
            <a:r>
              <a:rPr lang="pt-BR" b="1" dirty="0">
                <a:solidFill>
                  <a:schemeClr val="bg1"/>
                </a:solidFill>
                <a:latin typeface="Trebuchet MS" panose="020B0603020202020204" pitchFamily="34" charset="0"/>
              </a:rPr>
              <a:t>Controle</a:t>
            </a:r>
          </a:p>
          <a:p>
            <a:pPr lvl="0" algn="ctr">
              <a:defRPr/>
            </a:pPr>
            <a:r>
              <a:rPr lang="pt-BR" b="1" dirty="0">
                <a:solidFill>
                  <a:schemeClr val="bg1"/>
                </a:solidFill>
                <a:latin typeface="Trebuchet MS" panose="020B0603020202020204" pitchFamily="34" charset="0"/>
              </a:rPr>
              <a:t>de custos</a:t>
            </a:r>
          </a:p>
        </p:txBody>
      </p:sp>
      <p:sp>
        <p:nvSpPr>
          <p:cNvPr id="11" name="Rechteck 9">
            <a:extLst>
              <a:ext uri="{FF2B5EF4-FFF2-40B4-BE49-F238E27FC236}">
                <a16:creationId xmlns:a16="http://schemas.microsoft.com/office/drawing/2014/main" id="{67E15A9B-E3EC-4192-BF48-F5A2DC21A8F6}"/>
              </a:ext>
            </a:extLst>
          </p:cNvPr>
          <p:cNvSpPr/>
          <p:nvPr/>
        </p:nvSpPr>
        <p:spPr>
          <a:xfrm>
            <a:off x="8798161" y="5540221"/>
            <a:ext cx="1564852" cy="646331"/>
          </a:xfrm>
          <a:prstGeom prst="rect">
            <a:avLst/>
          </a:prstGeom>
        </p:spPr>
        <p:txBody>
          <a:bodyPr wrap="none">
            <a:spAutoFit/>
          </a:bodyPr>
          <a:lstStyle/>
          <a:p>
            <a:pPr lvl="0" algn="ctr">
              <a:defRPr/>
            </a:pPr>
            <a:r>
              <a:rPr lang="pt-BR" b="1" dirty="0">
                <a:solidFill>
                  <a:schemeClr val="bg1"/>
                </a:solidFill>
                <a:latin typeface="Trebuchet MS" panose="020B0603020202020204" pitchFamily="34" charset="0"/>
              </a:rPr>
              <a:t>Vantagens</a:t>
            </a:r>
          </a:p>
          <a:p>
            <a:pPr lvl="0" algn="ctr">
              <a:defRPr/>
            </a:pPr>
            <a:r>
              <a:rPr lang="pt-BR" b="1" dirty="0">
                <a:solidFill>
                  <a:schemeClr val="bg1"/>
                </a:solidFill>
                <a:latin typeface="Trebuchet MS" panose="020B0603020202020204" pitchFamily="34" charset="0"/>
              </a:rPr>
              <a:t>competitivas</a:t>
            </a:r>
          </a:p>
        </p:txBody>
      </p:sp>
      <p:cxnSp>
        <p:nvCxnSpPr>
          <p:cNvPr id="14" name="Straight Connector 13">
            <a:extLst>
              <a:ext uri="{FF2B5EF4-FFF2-40B4-BE49-F238E27FC236}">
                <a16:creationId xmlns:a16="http://schemas.microsoft.com/office/drawing/2014/main" id="{8D2FD688-3BC4-4EFF-8157-50A8CA47D085}"/>
              </a:ext>
            </a:extLst>
          </p:cNvPr>
          <p:cNvCxnSpPr>
            <a:cxnSpLocks/>
          </p:cNvCxnSpPr>
          <p:nvPr/>
        </p:nvCxnSpPr>
        <p:spPr>
          <a:xfrm>
            <a:off x="2281527" y="4074440"/>
            <a:ext cx="1" cy="1465781"/>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58" name="Group 57">
            <a:extLst>
              <a:ext uri="{FF2B5EF4-FFF2-40B4-BE49-F238E27FC236}">
                <a16:creationId xmlns:a16="http://schemas.microsoft.com/office/drawing/2014/main" id="{1FD5BB81-009F-4886-AFE5-4974C31E520B}"/>
              </a:ext>
            </a:extLst>
          </p:cNvPr>
          <p:cNvGrpSpPr/>
          <p:nvPr/>
        </p:nvGrpSpPr>
        <p:grpSpPr>
          <a:xfrm>
            <a:off x="4008530" y="2783560"/>
            <a:ext cx="1290880" cy="1290880"/>
            <a:chOff x="4007635" y="2914321"/>
            <a:chExt cx="1290880" cy="1290880"/>
          </a:xfrm>
        </p:grpSpPr>
        <p:sp>
          <p:nvSpPr>
            <p:cNvPr id="29" name="Oval 28">
              <a:extLst>
                <a:ext uri="{FF2B5EF4-FFF2-40B4-BE49-F238E27FC236}">
                  <a16:creationId xmlns:a16="http://schemas.microsoft.com/office/drawing/2014/main" id="{DDC483C7-A709-4081-968E-BEBFF514AB66}"/>
                </a:ext>
              </a:extLst>
            </p:cNvPr>
            <p:cNvSpPr/>
            <p:nvPr/>
          </p:nvSpPr>
          <p:spPr>
            <a:xfrm>
              <a:off x="4007635" y="2914321"/>
              <a:ext cx="1290880" cy="1290880"/>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43" name="Graphic 42" descr="Business Growth">
              <a:extLst>
                <a:ext uri="{FF2B5EF4-FFF2-40B4-BE49-F238E27FC236}">
                  <a16:creationId xmlns:a16="http://schemas.microsoft.com/office/drawing/2014/main" id="{870A1F69-F522-46B9-B630-5606C961316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53025" y="3098259"/>
              <a:ext cx="914400" cy="914400"/>
            </a:xfrm>
            <a:prstGeom prst="rect">
              <a:avLst/>
            </a:prstGeom>
          </p:spPr>
        </p:pic>
      </p:grpSp>
      <p:grpSp>
        <p:nvGrpSpPr>
          <p:cNvPr id="53" name="Group 52">
            <a:extLst>
              <a:ext uri="{FF2B5EF4-FFF2-40B4-BE49-F238E27FC236}">
                <a16:creationId xmlns:a16="http://schemas.microsoft.com/office/drawing/2014/main" id="{53E5BB51-4F48-4156-9398-2ECAEE52E636}"/>
              </a:ext>
            </a:extLst>
          </p:cNvPr>
          <p:cNvGrpSpPr/>
          <p:nvPr/>
        </p:nvGrpSpPr>
        <p:grpSpPr>
          <a:xfrm>
            <a:off x="6466015" y="2783560"/>
            <a:ext cx="1290880" cy="1290880"/>
            <a:chOff x="6407561" y="2914321"/>
            <a:chExt cx="1290880" cy="1290880"/>
          </a:xfrm>
        </p:grpSpPr>
        <p:sp>
          <p:nvSpPr>
            <p:cNvPr id="20" name="Oval 19">
              <a:extLst>
                <a:ext uri="{FF2B5EF4-FFF2-40B4-BE49-F238E27FC236}">
                  <a16:creationId xmlns:a16="http://schemas.microsoft.com/office/drawing/2014/main" id="{F84DE563-B535-4779-AC8A-B11576CF572A}"/>
                </a:ext>
              </a:extLst>
            </p:cNvPr>
            <p:cNvSpPr/>
            <p:nvPr/>
          </p:nvSpPr>
          <p:spPr>
            <a:xfrm>
              <a:off x="6407561" y="2914321"/>
              <a:ext cx="1290880" cy="1290880"/>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45" name="Graphic 44" descr="Calculator">
              <a:extLst>
                <a:ext uri="{FF2B5EF4-FFF2-40B4-BE49-F238E27FC236}">
                  <a16:creationId xmlns:a16="http://schemas.microsoft.com/office/drawing/2014/main" id="{7B85377E-15E9-4856-9A00-80C131248D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246401">
              <a:off x="6595801" y="3102561"/>
              <a:ext cx="914400" cy="914400"/>
            </a:xfrm>
            <a:prstGeom prst="rect">
              <a:avLst/>
            </a:prstGeom>
          </p:spPr>
        </p:pic>
      </p:grpSp>
      <p:grpSp>
        <p:nvGrpSpPr>
          <p:cNvPr id="57" name="Group 56">
            <a:extLst>
              <a:ext uri="{FF2B5EF4-FFF2-40B4-BE49-F238E27FC236}">
                <a16:creationId xmlns:a16="http://schemas.microsoft.com/office/drawing/2014/main" id="{E7E8C182-E993-437B-A4A9-29BD0F835153}"/>
              </a:ext>
            </a:extLst>
          </p:cNvPr>
          <p:cNvGrpSpPr/>
          <p:nvPr/>
        </p:nvGrpSpPr>
        <p:grpSpPr>
          <a:xfrm>
            <a:off x="8880982" y="2783560"/>
            <a:ext cx="1290880" cy="1290880"/>
            <a:chOff x="8880087" y="2914321"/>
            <a:chExt cx="1290880" cy="1290880"/>
          </a:xfrm>
        </p:grpSpPr>
        <p:sp>
          <p:nvSpPr>
            <p:cNvPr id="23" name="Oval 22">
              <a:extLst>
                <a:ext uri="{FF2B5EF4-FFF2-40B4-BE49-F238E27FC236}">
                  <a16:creationId xmlns:a16="http://schemas.microsoft.com/office/drawing/2014/main" id="{EFF7B7C7-7238-49C1-B46F-DEF70E1C2B6E}"/>
                </a:ext>
              </a:extLst>
            </p:cNvPr>
            <p:cNvSpPr/>
            <p:nvPr/>
          </p:nvSpPr>
          <p:spPr>
            <a:xfrm>
              <a:off x="8880087" y="2914321"/>
              <a:ext cx="1290880" cy="1290880"/>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47" name="Graphic 46" descr="Pie chart">
              <a:extLst>
                <a:ext uri="{FF2B5EF4-FFF2-40B4-BE49-F238E27FC236}">
                  <a16:creationId xmlns:a16="http://schemas.microsoft.com/office/drawing/2014/main" id="{FE2A316A-1242-42B5-AB1D-7027C67630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68327" y="3098259"/>
              <a:ext cx="914400" cy="914400"/>
            </a:xfrm>
            <a:prstGeom prst="rect">
              <a:avLst/>
            </a:prstGeom>
          </p:spPr>
        </p:pic>
      </p:grpSp>
      <p:grpSp>
        <p:nvGrpSpPr>
          <p:cNvPr id="3" name="Gruppieren 2">
            <a:extLst>
              <a:ext uri="{FF2B5EF4-FFF2-40B4-BE49-F238E27FC236}">
                <a16:creationId xmlns:a16="http://schemas.microsoft.com/office/drawing/2014/main" id="{413FC27D-A134-4B59-AD68-C48B2367612A}"/>
              </a:ext>
            </a:extLst>
          </p:cNvPr>
          <p:cNvGrpSpPr/>
          <p:nvPr/>
        </p:nvGrpSpPr>
        <p:grpSpPr>
          <a:xfrm>
            <a:off x="1636088" y="2783560"/>
            <a:ext cx="1290880" cy="1290880"/>
            <a:chOff x="1635193" y="2914321"/>
            <a:chExt cx="1290880" cy="1290880"/>
          </a:xfrm>
        </p:grpSpPr>
        <p:sp>
          <p:nvSpPr>
            <p:cNvPr id="34" name="Oval 33">
              <a:extLst>
                <a:ext uri="{FF2B5EF4-FFF2-40B4-BE49-F238E27FC236}">
                  <a16:creationId xmlns:a16="http://schemas.microsoft.com/office/drawing/2014/main" id="{F4B6D074-F75C-4FBE-A69D-E6C61D0A8BB0}"/>
                </a:ext>
              </a:extLst>
            </p:cNvPr>
            <p:cNvSpPr/>
            <p:nvPr/>
          </p:nvSpPr>
          <p:spPr>
            <a:xfrm>
              <a:off x="1635193" y="2914321"/>
              <a:ext cx="1290880" cy="1290880"/>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2" name="Grafik 1">
              <a:extLst>
                <a:ext uri="{FF2B5EF4-FFF2-40B4-BE49-F238E27FC236}">
                  <a16:creationId xmlns:a16="http://schemas.microsoft.com/office/drawing/2014/main" id="{88E41B7C-D855-432D-8560-881E5F88AE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83007" y="3256754"/>
              <a:ext cx="595252" cy="650624"/>
            </a:xfrm>
            <a:prstGeom prst="rect">
              <a:avLst/>
            </a:prstGeom>
          </p:spPr>
        </p:pic>
      </p:grpSp>
      <p:cxnSp>
        <p:nvCxnSpPr>
          <p:cNvPr id="36" name="Straight Connector 13">
            <a:extLst>
              <a:ext uri="{FF2B5EF4-FFF2-40B4-BE49-F238E27FC236}">
                <a16:creationId xmlns:a16="http://schemas.microsoft.com/office/drawing/2014/main" id="{16F9D347-C084-4A48-831E-61539950B680}"/>
              </a:ext>
            </a:extLst>
          </p:cNvPr>
          <p:cNvCxnSpPr>
            <a:cxnSpLocks/>
          </p:cNvCxnSpPr>
          <p:nvPr/>
        </p:nvCxnSpPr>
        <p:spPr>
          <a:xfrm>
            <a:off x="4653970" y="4074440"/>
            <a:ext cx="1" cy="1465781"/>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13">
            <a:extLst>
              <a:ext uri="{FF2B5EF4-FFF2-40B4-BE49-F238E27FC236}">
                <a16:creationId xmlns:a16="http://schemas.microsoft.com/office/drawing/2014/main" id="{16518381-AABC-453C-947A-288D986E8A69}"/>
              </a:ext>
            </a:extLst>
          </p:cNvPr>
          <p:cNvCxnSpPr>
            <a:cxnSpLocks/>
          </p:cNvCxnSpPr>
          <p:nvPr/>
        </p:nvCxnSpPr>
        <p:spPr>
          <a:xfrm>
            <a:off x="7111455" y="4074440"/>
            <a:ext cx="1" cy="1465781"/>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13">
            <a:extLst>
              <a:ext uri="{FF2B5EF4-FFF2-40B4-BE49-F238E27FC236}">
                <a16:creationId xmlns:a16="http://schemas.microsoft.com/office/drawing/2014/main" id="{DDD21B99-BEA2-4A4A-BDDD-863C9C122497}"/>
              </a:ext>
            </a:extLst>
          </p:cNvPr>
          <p:cNvCxnSpPr>
            <a:cxnSpLocks/>
          </p:cNvCxnSpPr>
          <p:nvPr/>
        </p:nvCxnSpPr>
        <p:spPr>
          <a:xfrm>
            <a:off x="9526422" y="4074440"/>
            <a:ext cx="1" cy="1465781"/>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610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Horizontal)">
                                      <p:cBhvr>
                                        <p:cTn id="7" dur="500"/>
                                        <p:tgtEl>
                                          <p:spTgt spid="14"/>
                                        </p:tgtEl>
                                      </p:cBhvr>
                                    </p:animEffect>
                                  </p:childTnLst>
                                </p:cTn>
                              </p:par>
                              <p:par>
                                <p:cTn id="8" presetID="16" presetClass="entr" presetSubtype="42"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outHorizontal)">
                                      <p:cBhvr>
                                        <p:cTn id="10" dur="500"/>
                                        <p:tgtEl>
                                          <p:spTgt spid="36"/>
                                        </p:tgtEl>
                                      </p:cBhvr>
                                    </p:animEffect>
                                  </p:childTnLst>
                                </p:cTn>
                              </p:par>
                              <p:par>
                                <p:cTn id="11" presetID="16" presetClass="entr" presetSubtype="42"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outHorizontal)">
                                      <p:cBhvr>
                                        <p:cTn id="13" dur="500"/>
                                        <p:tgtEl>
                                          <p:spTgt spid="38"/>
                                        </p:tgtEl>
                                      </p:cBhvr>
                                    </p:animEffect>
                                  </p:childTnLst>
                                </p:cTn>
                              </p:par>
                              <p:par>
                                <p:cTn id="14" presetID="16" presetClass="entr" presetSubtype="42"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barn(outHorizontal)">
                                      <p:cBhvr>
                                        <p:cTn id="16" dur="500"/>
                                        <p:tgtEl>
                                          <p:spTgt spid="39"/>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par>
                                <p:cTn id="21" presetID="22" presetClass="entr" presetSubtype="4"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down)">
                                      <p:cBhvr>
                                        <p:cTn id="23" dur="500"/>
                                        <p:tgtEl>
                                          <p:spTgt spid="58"/>
                                        </p:tgtEl>
                                      </p:cBhvr>
                                    </p:animEffect>
                                  </p:childTnLst>
                                </p:cTn>
                              </p:par>
                              <p:par>
                                <p:cTn id="24" presetID="22" presetClass="entr" presetSubtype="4" fill="hold"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wipe(down)">
                                      <p:cBhvr>
                                        <p:cTn id="26" dur="500"/>
                                        <p:tgtEl>
                                          <p:spTgt spid="53"/>
                                        </p:tgtEl>
                                      </p:cBhvr>
                                    </p:animEffect>
                                  </p:childTnLst>
                                </p:cTn>
                              </p:par>
                              <p:par>
                                <p:cTn id="27" presetID="22" presetClass="entr" presetSubtype="4"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wipe(down)">
                                      <p:cBhvr>
                                        <p:cTn id="29" dur="500"/>
                                        <p:tgtEl>
                                          <p:spTgt spid="57"/>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up)">
                                      <p:cBhvr>
                                        <p:cTn id="35" dur="500"/>
                                        <p:tgtEl>
                                          <p:spTgt spid="9"/>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up)">
                                      <p:cBhvr>
                                        <p:cTn id="38" dur="500"/>
                                        <p:tgtEl>
                                          <p:spTgt spid="10"/>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30">
            <a:extLst>
              <a:ext uri="{FF2B5EF4-FFF2-40B4-BE49-F238E27FC236}">
                <a16:creationId xmlns:a16="http://schemas.microsoft.com/office/drawing/2014/main" id="{3D520A35-68BE-4467-AD30-3127C00AAB23}"/>
              </a:ext>
            </a:extLst>
          </p:cNvPr>
          <p:cNvSpPr/>
          <p:nvPr/>
        </p:nvSpPr>
        <p:spPr>
          <a:xfrm>
            <a:off x="0" y="4961106"/>
            <a:ext cx="12192000" cy="1896894"/>
          </a:xfrm>
          <a:prstGeom prst="rect">
            <a:avLst/>
          </a:prstGeom>
          <a:solidFill>
            <a:schemeClr val="tx1">
              <a:lumMod val="50000"/>
              <a:alpha val="4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pic>
        <p:nvPicPr>
          <p:cNvPr id="62" name="Grafik 61">
            <a:extLst>
              <a:ext uri="{FF2B5EF4-FFF2-40B4-BE49-F238E27FC236}">
                <a16:creationId xmlns:a16="http://schemas.microsoft.com/office/drawing/2014/main" id="{00082367-BDFB-4E41-B3D3-4E9FFE2BE86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805737" y="4976015"/>
            <a:ext cx="2386263" cy="1896894"/>
          </a:xfrm>
          <a:prstGeom prst="rect">
            <a:avLst/>
          </a:prstGeom>
        </p:spPr>
      </p:pic>
      <p:cxnSp>
        <p:nvCxnSpPr>
          <p:cNvPr id="61" name="Straight Connector 8">
            <a:extLst>
              <a:ext uri="{FF2B5EF4-FFF2-40B4-BE49-F238E27FC236}">
                <a16:creationId xmlns:a16="http://schemas.microsoft.com/office/drawing/2014/main" id="{D1576960-63A2-4A94-A681-ED027C1EF19E}"/>
              </a:ext>
            </a:extLst>
          </p:cNvPr>
          <p:cNvCxnSpPr>
            <a:cxnSpLocks/>
          </p:cNvCxnSpPr>
          <p:nvPr/>
        </p:nvCxnSpPr>
        <p:spPr>
          <a:xfrm>
            <a:off x="0" y="4961106"/>
            <a:ext cx="1219200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51" name="Rectangle 150">
            <a:extLst>
              <a:ext uri="{FF2B5EF4-FFF2-40B4-BE49-F238E27FC236}">
                <a16:creationId xmlns:a16="http://schemas.microsoft.com/office/drawing/2014/main" id="{157ACC26-C996-46B4-89F4-441C9E32FC49}"/>
              </a:ext>
            </a:extLst>
          </p:cNvPr>
          <p:cNvSpPr/>
          <p:nvPr/>
        </p:nvSpPr>
        <p:spPr>
          <a:xfrm>
            <a:off x="0" y="0"/>
            <a:ext cx="372618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dirty="0">
              <a:ln>
                <a:noFill/>
              </a:ln>
              <a:solidFill>
                <a:srgbClr val="5CB885"/>
              </a:solidFill>
              <a:effectLst/>
              <a:uLnTx/>
              <a:uFillTx/>
              <a:latin typeface="Open Sans"/>
              <a:ea typeface="+mn-ea"/>
              <a:cs typeface="+mn-cs"/>
            </a:endParaRPr>
          </a:p>
        </p:txBody>
      </p:sp>
      <p:sp>
        <p:nvSpPr>
          <p:cNvPr id="49" name="Rechteck 21">
            <a:extLst>
              <a:ext uri="{FF2B5EF4-FFF2-40B4-BE49-F238E27FC236}">
                <a16:creationId xmlns:a16="http://schemas.microsoft.com/office/drawing/2014/main" id="{6F8A73DA-F466-4557-A107-9D7AC6BC4E91}"/>
              </a:ext>
            </a:extLst>
          </p:cNvPr>
          <p:cNvSpPr/>
          <p:nvPr/>
        </p:nvSpPr>
        <p:spPr>
          <a:xfrm>
            <a:off x="422114" y="528124"/>
            <a:ext cx="2772000" cy="369332"/>
          </a:xfrm>
          <a:prstGeom prst="rect">
            <a:avLst/>
          </a:prstGeom>
        </p:spPr>
        <p:txBody>
          <a:bodyPr wrap="square">
            <a:spAutoFit/>
          </a:bodyPr>
          <a:lstStyle/>
          <a:p>
            <a:pPr>
              <a:defRPr/>
            </a:pPr>
            <a:r>
              <a:rPr lang="pt-BR" b="1" dirty="0">
                <a:latin typeface="Trebuchet MS" panose="020B0603020202020204" pitchFamily="34" charset="0"/>
              </a:rPr>
              <a:t>Crescimento das vendas</a:t>
            </a:r>
          </a:p>
        </p:txBody>
      </p:sp>
      <p:sp>
        <p:nvSpPr>
          <p:cNvPr id="52" name="Rechteck 9">
            <a:extLst>
              <a:ext uri="{FF2B5EF4-FFF2-40B4-BE49-F238E27FC236}">
                <a16:creationId xmlns:a16="http://schemas.microsoft.com/office/drawing/2014/main" id="{B04F1555-6C24-4CD4-AE4B-4C007C413E67}"/>
              </a:ext>
            </a:extLst>
          </p:cNvPr>
          <p:cNvSpPr/>
          <p:nvPr/>
        </p:nvSpPr>
        <p:spPr>
          <a:xfrm>
            <a:off x="422114" y="4477108"/>
            <a:ext cx="2772000" cy="646331"/>
          </a:xfrm>
          <a:prstGeom prst="rect">
            <a:avLst/>
          </a:prstGeom>
        </p:spPr>
        <p:txBody>
          <a:bodyPr wrap="square">
            <a:spAutoFit/>
          </a:bodyPr>
          <a:lstStyle/>
          <a:p>
            <a:pPr lvl="0">
              <a:defRPr/>
            </a:pPr>
            <a:r>
              <a:rPr lang="pt-BR" b="1" dirty="0">
                <a:latin typeface="Trebuchet MS" panose="020B0603020202020204" pitchFamily="34" charset="0"/>
              </a:rPr>
              <a:t>Ganho de novos clientes</a:t>
            </a:r>
          </a:p>
        </p:txBody>
      </p:sp>
      <p:sp>
        <p:nvSpPr>
          <p:cNvPr id="50" name="Rechteck 17">
            <a:extLst>
              <a:ext uri="{FF2B5EF4-FFF2-40B4-BE49-F238E27FC236}">
                <a16:creationId xmlns:a16="http://schemas.microsoft.com/office/drawing/2014/main" id="{3F997AC7-DB7E-498B-99BA-96F127C2B81F}"/>
              </a:ext>
            </a:extLst>
          </p:cNvPr>
          <p:cNvSpPr/>
          <p:nvPr/>
        </p:nvSpPr>
        <p:spPr>
          <a:xfrm>
            <a:off x="422114" y="1866550"/>
            <a:ext cx="2772000" cy="369332"/>
          </a:xfrm>
          <a:prstGeom prst="rect">
            <a:avLst/>
          </a:prstGeom>
        </p:spPr>
        <p:txBody>
          <a:bodyPr wrap="square">
            <a:spAutoFit/>
          </a:bodyPr>
          <a:lstStyle/>
          <a:p>
            <a:pPr lvl="0">
              <a:defRPr/>
            </a:pPr>
            <a:r>
              <a:rPr lang="pt-BR" b="1" dirty="0">
                <a:latin typeface="Trebuchet MS" panose="020B0603020202020204" pitchFamily="34" charset="0"/>
              </a:rPr>
              <a:t>Fidelidade do cliente</a:t>
            </a:r>
          </a:p>
        </p:txBody>
      </p:sp>
      <p:sp>
        <p:nvSpPr>
          <p:cNvPr id="53" name="Rechteck 27">
            <a:extLst>
              <a:ext uri="{FF2B5EF4-FFF2-40B4-BE49-F238E27FC236}">
                <a16:creationId xmlns:a16="http://schemas.microsoft.com/office/drawing/2014/main" id="{4BBB2D3C-A306-49E0-A1A3-B4A50EF4E3CB}"/>
              </a:ext>
            </a:extLst>
          </p:cNvPr>
          <p:cNvSpPr/>
          <p:nvPr/>
        </p:nvSpPr>
        <p:spPr>
          <a:xfrm>
            <a:off x="422114" y="5956534"/>
            <a:ext cx="2772000" cy="369332"/>
          </a:xfrm>
          <a:prstGeom prst="rect">
            <a:avLst/>
          </a:prstGeom>
        </p:spPr>
        <p:txBody>
          <a:bodyPr wrap="square">
            <a:spAutoFit/>
          </a:bodyPr>
          <a:lstStyle/>
          <a:p>
            <a:pPr>
              <a:defRPr/>
            </a:pPr>
            <a:r>
              <a:rPr lang="pt-BR" b="1" dirty="0">
                <a:latin typeface="Trebuchet MS" panose="020B0603020202020204" pitchFamily="34" charset="0"/>
              </a:rPr>
              <a:t>Poder comercial</a:t>
            </a:r>
          </a:p>
        </p:txBody>
      </p:sp>
      <p:sp>
        <p:nvSpPr>
          <p:cNvPr id="51" name="Rechteck 13">
            <a:extLst>
              <a:ext uri="{FF2B5EF4-FFF2-40B4-BE49-F238E27FC236}">
                <a16:creationId xmlns:a16="http://schemas.microsoft.com/office/drawing/2014/main" id="{7A67721E-6CA7-4B57-9D70-EEF88CCF93B8}"/>
              </a:ext>
            </a:extLst>
          </p:cNvPr>
          <p:cNvSpPr/>
          <p:nvPr/>
        </p:nvSpPr>
        <p:spPr>
          <a:xfrm>
            <a:off x="422114" y="3199656"/>
            <a:ext cx="2772000" cy="369332"/>
          </a:xfrm>
          <a:prstGeom prst="rect">
            <a:avLst/>
          </a:prstGeom>
        </p:spPr>
        <p:txBody>
          <a:bodyPr wrap="square">
            <a:spAutoFit/>
          </a:bodyPr>
          <a:lstStyle/>
          <a:p>
            <a:pPr lvl="0">
              <a:defRPr/>
            </a:pPr>
            <a:r>
              <a:rPr lang="pt-BR" b="1" dirty="0">
                <a:latin typeface="Trebuchet MS"/>
              </a:rPr>
              <a:t>Bônus de Marketing</a:t>
            </a:r>
          </a:p>
        </p:txBody>
      </p:sp>
      <p:grpSp>
        <p:nvGrpSpPr>
          <p:cNvPr id="5" name="Gruppieren 4">
            <a:extLst>
              <a:ext uri="{FF2B5EF4-FFF2-40B4-BE49-F238E27FC236}">
                <a16:creationId xmlns:a16="http://schemas.microsoft.com/office/drawing/2014/main" id="{F45B3107-D886-4E8E-8493-C77644A5B82F}"/>
              </a:ext>
            </a:extLst>
          </p:cNvPr>
          <p:cNvGrpSpPr/>
          <p:nvPr/>
        </p:nvGrpSpPr>
        <p:grpSpPr>
          <a:xfrm>
            <a:off x="3194114" y="4231430"/>
            <a:ext cx="1105333" cy="1105333"/>
            <a:chOff x="3207490" y="4681301"/>
            <a:chExt cx="1290880" cy="1290880"/>
          </a:xfrm>
        </p:grpSpPr>
        <p:sp>
          <p:nvSpPr>
            <p:cNvPr id="42" name="Oval 33">
              <a:extLst>
                <a:ext uri="{FF2B5EF4-FFF2-40B4-BE49-F238E27FC236}">
                  <a16:creationId xmlns:a16="http://schemas.microsoft.com/office/drawing/2014/main" id="{6BA20FC3-FA6C-4AA4-A22B-A3F30A893C93}"/>
                </a:ext>
              </a:extLst>
            </p:cNvPr>
            <p:cNvSpPr/>
            <p:nvPr/>
          </p:nvSpPr>
          <p:spPr>
            <a:xfrm>
              <a:off x="3207490" y="4681301"/>
              <a:ext cx="1290880" cy="1290880"/>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dirty="0">
                <a:ln>
                  <a:noFill/>
                </a:ln>
                <a:solidFill>
                  <a:srgbClr val="FFFFFF"/>
                </a:solidFill>
                <a:effectLst/>
                <a:uLnTx/>
                <a:uFillTx/>
                <a:latin typeface="Open Sans"/>
                <a:ea typeface="+mn-ea"/>
                <a:cs typeface="+mn-cs"/>
              </a:endParaRPr>
            </a:p>
          </p:txBody>
        </p:sp>
        <p:pic>
          <p:nvPicPr>
            <p:cNvPr id="43" name="Graphic 96" descr="Business Growth">
              <a:extLst>
                <a:ext uri="{FF2B5EF4-FFF2-40B4-BE49-F238E27FC236}">
                  <a16:creationId xmlns:a16="http://schemas.microsoft.com/office/drawing/2014/main" id="{A3C5D60F-7601-4067-B734-5EEDCEDDEE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69755" y="4907973"/>
              <a:ext cx="873806" cy="891666"/>
            </a:xfrm>
            <a:prstGeom prst="rect">
              <a:avLst/>
            </a:prstGeom>
          </p:spPr>
        </p:pic>
      </p:grpSp>
      <p:grpSp>
        <p:nvGrpSpPr>
          <p:cNvPr id="6" name="Gruppieren 5">
            <a:extLst>
              <a:ext uri="{FF2B5EF4-FFF2-40B4-BE49-F238E27FC236}">
                <a16:creationId xmlns:a16="http://schemas.microsoft.com/office/drawing/2014/main" id="{1CD174F9-44E0-44A8-8192-C180D0D3415C}"/>
              </a:ext>
            </a:extLst>
          </p:cNvPr>
          <p:cNvGrpSpPr/>
          <p:nvPr/>
        </p:nvGrpSpPr>
        <p:grpSpPr>
          <a:xfrm>
            <a:off x="3194114" y="5588533"/>
            <a:ext cx="1105333" cy="1105333"/>
            <a:chOff x="3213651" y="6161996"/>
            <a:chExt cx="1290880" cy="1290880"/>
          </a:xfrm>
        </p:grpSpPr>
        <p:sp>
          <p:nvSpPr>
            <p:cNvPr id="45" name="Oval 33">
              <a:extLst>
                <a:ext uri="{FF2B5EF4-FFF2-40B4-BE49-F238E27FC236}">
                  <a16:creationId xmlns:a16="http://schemas.microsoft.com/office/drawing/2014/main" id="{25FDAC4A-2299-42B7-B2E7-DA8F25175584}"/>
                </a:ext>
              </a:extLst>
            </p:cNvPr>
            <p:cNvSpPr/>
            <p:nvPr/>
          </p:nvSpPr>
          <p:spPr>
            <a:xfrm>
              <a:off x="3213651" y="6161996"/>
              <a:ext cx="1290880" cy="1290880"/>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dirty="0">
                <a:ln>
                  <a:noFill/>
                </a:ln>
                <a:solidFill>
                  <a:srgbClr val="FFFFFF"/>
                </a:solidFill>
                <a:effectLst/>
                <a:uLnTx/>
                <a:uFillTx/>
                <a:latin typeface="Open Sans"/>
                <a:ea typeface="+mn-ea"/>
                <a:cs typeface="+mn-cs"/>
              </a:endParaRPr>
            </a:p>
          </p:txBody>
        </p:sp>
        <p:pic>
          <p:nvPicPr>
            <p:cNvPr id="46" name="Graphic 100" descr="Marketing">
              <a:extLst>
                <a:ext uri="{FF2B5EF4-FFF2-40B4-BE49-F238E27FC236}">
                  <a16:creationId xmlns:a16="http://schemas.microsoft.com/office/drawing/2014/main" id="{A192E030-8D9B-441D-88AA-F81215B05F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75915" y="6403717"/>
              <a:ext cx="858538" cy="859288"/>
            </a:xfrm>
            <a:prstGeom prst="rect">
              <a:avLst/>
            </a:prstGeom>
          </p:spPr>
        </p:pic>
      </p:grpSp>
      <p:grpSp>
        <p:nvGrpSpPr>
          <p:cNvPr id="9" name="Gruppieren 8">
            <a:extLst>
              <a:ext uri="{FF2B5EF4-FFF2-40B4-BE49-F238E27FC236}">
                <a16:creationId xmlns:a16="http://schemas.microsoft.com/office/drawing/2014/main" id="{F28067DE-FCA0-404E-B7BA-366683CED993}"/>
              </a:ext>
            </a:extLst>
          </p:cNvPr>
          <p:cNvGrpSpPr/>
          <p:nvPr/>
        </p:nvGrpSpPr>
        <p:grpSpPr>
          <a:xfrm>
            <a:off x="3194114" y="2874328"/>
            <a:ext cx="1105333" cy="1105333"/>
            <a:chOff x="3347814" y="2874328"/>
            <a:chExt cx="1105333" cy="1105333"/>
          </a:xfrm>
        </p:grpSpPr>
        <p:sp>
          <p:nvSpPr>
            <p:cNvPr id="39" name="Oval 33">
              <a:extLst>
                <a:ext uri="{FF2B5EF4-FFF2-40B4-BE49-F238E27FC236}">
                  <a16:creationId xmlns:a16="http://schemas.microsoft.com/office/drawing/2014/main" id="{3AE4EBDB-BD4D-4FE5-8CF1-8B4F42A8A2F3}"/>
                </a:ext>
              </a:extLst>
            </p:cNvPr>
            <p:cNvSpPr/>
            <p:nvPr/>
          </p:nvSpPr>
          <p:spPr>
            <a:xfrm>
              <a:off x="3347814" y="2874328"/>
              <a:ext cx="1105333" cy="1105333"/>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dirty="0">
                <a:ln>
                  <a:noFill/>
                </a:ln>
                <a:solidFill>
                  <a:srgbClr val="FFFFFF"/>
                </a:solidFill>
                <a:effectLst/>
                <a:uLnTx/>
                <a:uFillTx/>
                <a:latin typeface="Open Sans"/>
                <a:ea typeface="+mn-ea"/>
                <a:cs typeface="+mn-cs"/>
              </a:endParaRPr>
            </a:p>
          </p:txBody>
        </p:sp>
        <p:pic>
          <p:nvPicPr>
            <p:cNvPr id="8" name="Grafik 7">
              <a:extLst>
                <a:ext uri="{FF2B5EF4-FFF2-40B4-BE49-F238E27FC236}">
                  <a16:creationId xmlns:a16="http://schemas.microsoft.com/office/drawing/2014/main" id="{46B35A2B-9A19-4759-9CD4-6AB81CDA036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05772" y="3137133"/>
              <a:ext cx="603575" cy="603575"/>
            </a:xfrm>
            <a:prstGeom prst="rect">
              <a:avLst/>
            </a:prstGeom>
          </p:spPr>
        </p:pic>
      </p:grpSp>
      <p:grpSp>
        <p:nvGrpSpPr>
          <p:cNvPr id="11" name="Gruppieren 10">
            <a:extLst>
              <a:ext uri="{FF2B5EF4-FFF2-40B4-BE49-F238E27FC236}">
                <a16:creationId xmlns:a16="http://schemas.microsoft.com/office/drawing/2014/main" id="{93520372-9BDB-485F-8D7A-E2D1816EA60C}"/>
              </a:ext>
            </a:extLst>
          </p:cNvPr>
          <p:cNvGrpSpPr/>
          <p:nvPr/>
        </p:nvGrpSpPr>
        <p:grpSpPr>
          <a:xfrm>
            <a:off x="3194114" y="160124"/>
            <a:ext cx="1105333" cy="1105333"/>
            <a:chOff x="3347814" y="160124"/>
            <a:chExt cx="1105333" cy="1105333"/>
          </a:xfrm>
        </p:grpSpPr>
        <p:sp>
          <p:nvSpPr>
            <p:cNvPr id="32" name="Oval 33">
              <a:extLst>
                <a:ext uri="{FF2B5EF4-FFF2-40B4-BE49-F238E27FC236}">
                  <a16:creationId xmlns:a16="http://schemas.microsoft.com/office/drawing/2014/main" id="{C7B17061-742B-4F2C-A69A-790CA3B4E497}"/>
                </a:ext>
              </a:extLst>
            </p:cNvPr>
            <p:cNvSpPr/>
            <p:nvPr/>
          </p:nvSpPr>
          <p:spPr>
            <a:xfrm>
              <a:off x="3347814" y="160124"/>
              <a:ext cx="1105333" cy="1105333"/>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dirty="0">
                <a:ln>
                  <a:noFill/>
                </a:ln>
                <a:solidFill>
                  <a:srgbClr val="FFFFFF"/>
                </a:solidFill>
                <a:effectLst/>
                <a:uLnTx/>
                <a:uFillTx/>
                <a:latin typeface="Open Sans"/>
                <a:ea typeface="+mn-ea"/>
                <a:cs typeface="+mn-cs"/>
              </a:endParaRPr>
            </a:p>
          </p:txBody>
        </p:sp>
        <p:pic>
          <p:nvPicPr>
            <p:cNvPr id="10" name="Grafik 9">
              <a:extLst>
                <a:ext uri="{FF2B5EF4-FFF2-40B4-BE49-F238E27FC236}">
                  <a16:creationId xmlns:a16="http://schemas.microsoft.com/office/drawing/2014/main" id="{6007217C-6F85-4D54-A5A9-F1BCA42A847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01832" y="447740"/>
              <a:ext cx="611174" cy="530100"/>
            </a:xfrm>
            <a:prstGeom prst="rect">
              <a:avLst/>
            </a:prstGeom>
          </p:spPr>
        </p:pic>
      </p:grpSp>
      <p:grpSp>
        <p:nvGrpSpPr>
          <p:cNvPr id="13" name="Gruppieren 12">
            <a:extLst>
              <a:ext uri="{FF2B5EF4-FFF2-40B4-BE49-F238E27FC236}">
                <a16:creationId xmlns:a16="http://schemas.microsoft.com/office/drawing/2014/main" id="{F72B7DAB-57B0-47DA-9615-47215EDE9AB0}"/>
              </a:ext>
            </a:extLst>
          </p:cNvPr>
          <p:cNvGrpSpPr/>
          <p:nvPr/>
        </p:nvGrpSpPr>
        <p:grpSpPr>
          <a:xfrm>
            <a:off x="3194114" y="1517226"/>
            <a:ext cx="1105333" cy="1105333"/>
            <a:chOff x="3347814" y="1517226"/>
            <a:chExt cx="1105333" cy="1105333"/>
          </a:xfrm>
        </p:grpSpPr>
        <p:sp>
          <p:nvSpPr>
            <p:cNvPr id="37" name="Oval 33">
              <a:extLst>
                <a:ext uri="{FF2B5EF4-FFF2-40B4-BE49-F238E27FC236}">
                  <a16:creationId xmlns:a16="http://schemas.microsoft.com/office/drawing/2014/main" id="{3C5DD12F-53EA-4744-9CD7-AD09E804E8DF}"/>
                </a:ext>
              </a:extLst>
            </p:cNvPr>
            <p:cNvSpPr/>
            <p:nvPr/>
          </p:nvSpPr>
          <p:spPr>
            <a:xfrm>
              <a:off x="3347814" y="1517226"/>
              <a:ext cx="1105333" cy="1105333"/>
            </a:xfrm>
            <a:prstGeom prst="ellipse">
              <a:avLst/>
            </a:prstGeom>
            <a:solidFill>
              <a:schemeClr val="bg1"/>
            </a:solidFill>
            <a:ln w="28575">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dirty="0">
                <a:ln>
                  <a:noFill/>
                </a:ln>
                <a:solidFill>
                  <a:srgbClr val="FFFFFF"/>
                </a:solidFill>
                <a:effectLst/>
                <a:uLnTx/>
                <a:uFillTx/>
                <a:latin typeface="Open Sans"/>
                <a:ea typeface="+mn-ea"/>
                <a:cs typeface="+mn-cs"/>
              </a:endParaRPr>
            </a:p>
          </p:txBody>
        </p:sp>
        <p:pic>
          <p:nvPicPr>
            <p:cNvPr id="12" name="Grafik 11">
              <a:extLst>
                <a:ext uri="{FF2B5EF4-FFF2-40B4-BE49-F238E27FC236}">
                  <a16:creationId xmlns:a16="http://schemas.microsoft.com/office/drawing/2014/main" id="{12BE6330-1687-4D9E-9342-A4F569DC557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35880" y="1887816"/>
              <a:ext cx="749724" cy="433434"/>
            </a:xfrm>
            <a:prstGeom prst="rect">
              <a:avLst/>
            </a:prstGeom>
          </p:spPr>
        </p:pic>
      </p:grpSp>
      <p:sp>
        <p:nvSpPr>
          <p:cNvPr id="58" name="Rechteck 57">
            <a:extLst>
              <a:ext uri="{FF2B5EF4-FFF2-40B4-BE49-F238E27FC236}">
                <a16:creationId xmlns:a16="http://schemas.microsoft.com/office/drawing/2014/main" id="{C196637C-B216-4767-9E27-E93C1645A681}"/>
              </a:ext>
            </a:extLst>
          </p:cNvPr>
          <p:cNvSpPr/>
          <p:nvPr/>
        </p:nvSpPr>
        <p:spPr>
          <a:xfrm>
            <a:off x="4524014" y="5336763"/>
            <a:ext cx="5535741" cy="1200329"/>
          </a:xfrm>
          <a:prstGeom prst="rect">
            <a:avLst/>
          </a:prstGeom>
        </p:spPr>
        <p:txBody>
          <a:bodyPr wrap="square">
            <a:spAutoFit/>
          </a:bodyPr>
          <a:lstStyle/>
          <a:p>
            <a:r>
              <a:rPr lang="pt-BR" sz="3600" b="1" dirty="0">
                <a:solidFill>
                  <a:schemeClr val="bg1"/>
                </a:solidFill>
                <a:latin typeface="Trebuchet MS" panose="020B0603020202020204" pitchFamily="34" charset="0"/>
              </a:rPr>
              <a:t>As melhores soluções para o seu sucesso</a:t>
            </a:r>
            <a:endParaRPr kumimoji="0" lang="pt-BR" sz="3600" b="0" i="0" u="none" strike="noStrike" kern="1200" cap="none" spc="0" normalizeH="0" baseline="0" dirty="0">
              <a:ln>
                <a:noFill/>
              </a:ln>
              <a:solidFill>
                <a:srgbClr val="FFFFFF"/>
              </a:solidFill>
              <a:effectLst/>
              <a:uLnTx/>
              <a:uFillTx/>
              <a:latin typeface="Trebuchet MS" panose="020B0603020202020204" pitchFamily="34" charset="0"/>
            </a:endParaRPr>
          </a:p>
        </p:txBody>
      </p:sp>
    </p:spTree>
    <p:extLst>
      <p:ext uri="{BB962C8B-B14F-4D97-AF65-F5344CB8AC3E}">
        <p14:creationId xmlns:p14="http://schemas.microsoft.com/office/powerpoint/2010/main" val="283849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lt">
                                    <p:tmPct val="10000"/>
                                  </p:iterate>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par>
                                <p:cTn id="8" presetID="22" presetClass="entr" presetSubtype="8" fill="hold" grpId="0" nodeType="withEffect">
                                  <p:stCondLst>
                                    <p:cond delay="0"/>
                                  </p:stCondLst>
                                  <p:iterate type="lt">
                                    <p:tmPct val="10000"/>
                                  </p:iterate>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par>
                                <p:cTn id="11" presetID="22" presetClass="entr" presetSubtype="8" fill="hold" grpId="0" nodeType="withEffect">
                                  <p:stCondLst>
                                    <p:cond delay="0"/>
                                  </p:stCondLst>
                                  <p:iterate type="lt">
                                    <p:tmPct val="10000"/>
                                  </p:iterate>
                                  <p:childTnLst>
                                    <p:set>
                                      <p:cBhvr>
                                        <p:cTn id="12" dur="1" fill="hold">
                                          <p:stCondLst>
                                            <p:cond delay="0"/>
                                          </p:stCondLst>
                                        </p:cTn>
                                        <p:tgtEl>
                                          <p:spTgt spid="51"/>
                                        </p:tgtEl>
                                        <p:attrNameLst>
                                          <p:attrName>style.visibility</p:attrName>
                                        </p:attrNameLst>
                                      </p:cBhvr>
                                      <p:to>
                                        <p:strVal val="visible"/>
                                      </p:to>
                                    </p:set>
                                    <p:animEffect transition="in" filter="wipe(left)">
                                      <p:cBhvr>
                                        <p:cTn id="13" dur="500"/>
                                        <p:tgtEl>
                                          <p:spTgt spid="51"/>
                                        </p:tgtEl>
                                      </p:cBhvr>
                                    </p:animEffect>
                                  </p:childTnLst>
                                </p:cTn>
                              </p:par>
                              <p:par>
                                <p:cTn id="14" presetID="22" presetClass="entr" presetSubtype="8" fill="hold" grpId="0" nodeType="withEffect">
                                  <p:stCondLst>
                                    <p:cond delay="0"/>
                                  </p:stCondLst>
                                  <p:iterate type="lt">
                                    <p:tmPct val="10000"/>
                                  </p:iterate>
                                  <p:childTnLst>
                                    <p:set>
                                      <p:cBhvr>
                                        <p:cTn id="15" dur="1" fill="hold">
                                          <p:stCondLst>
                                            <p:cond delay="0"/>
                                          </p:stCondLst>
                                        </p:cTn>
                                        <p:tgtEl>
                                          <p:spTgt spid="52"/>
                                        </p:tgtEl>
                                        <p:attrNameLst>
                                          <p:attrName>style.visibility</p:attrName>
                                        </p:attrNameLst>
                                      </p:cBhvr>
                                      <p:to>
                                        <p:strVal val="visible"/>
                                      </p:to>
                                    </p:set>
                                    <p:animEffect transition="in" filter="wipe(left)">
                                      <p:cBhvr>
                                        <p:cTn id="16" dur="500"/>
                                        <p:tgtEl>
                                          <p:spTgt spid="52"/>
                                        </p:tgtEl>
                                      </p:cBhvr>
                                    </p:animEffect>
                                  </p:childTnLst>
                                </p:cTn>
                              </p:par>
                              <p:par>
                                <p:cTn id="17" presetID="22" presetClass="entr" presetSubtype="8" fill="hold" grpId="0" nodeType="withEffect">
                                  <p:stCondLst>
                                    <p:cond delay="0"/>
                                  </p:stCondLst>
                                  <p:iterate type="lt">
                                    <p:tmPct val="10000"/>
                                  </p:iterate>
                                  <p:childTnLst>
                                    <p:set>
                                      <p:cBhvr>
                                        <p:cTn id="18" dur="1" fill="hold">
                                          <p:stCondLst>
                                            <p:cond delay="0"/>
                                          </p:stCondLst>
                                        </p:cTn>
                                        <p:tgtEl>
                                          <p:spTgt spid="53"/>
                                        </p:tgtEl>
                                        <p:attrNameLst>
                                          <p:attrName>style.visibility</p:attrName>
                                        </p:attrNameLst>
                                      </p:cBhvr>
                                      <p:to>
                                        <p:strVal val="visible"/>
                                      </p:to>
                                    </p:set>
                                    <p:animEffect transition="in" filter="wipe(left)">
                                      <p:cBhvr>
                                        <p:cTn id="19" dur="500"/>
                                        <p:tgtEl>
                                          <p:spTgt spid="53"/>
                                        </p:tgtEl>
                                      </p:cBhvr>
                                    </p:animEffect>
                                  </p:childTnLst>
                                </p:cTn>
                              </p:par>
                              <p:par>
                                <p:cTn id="20" presetID="49" presetClass="entr" presetSubtype="0" decel="10000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000" fill="hold"/>
                                        <p:tgtEl>
                                          <p:spTgt spid="11"/>
                                        </p:tgtEl>
                                        <p:attrNameLst>
                                          <p:attrName>ppt_w</p:attrName>
                                        </p:attrNameLst>
                                      </p:cBhvr>
                                      <p:tavLst>
                                        <p:tav tm="0">
                                          <p:val>
                                            <p:fltVal val="0"/>
                                          </p:val>
                                        </p:tav>
                                        <p:tav tm="100000">
                                          <p:val>
                                            <p:strVal val="#ppt_w"/>
                                          </p:val>
                                        </p:tav>
                                      </p:tavLst>
                                    </p:anim>
                                    <p:anim calcmode="lin" valueType="num">
                                      <p:cBhvr>
                                        <p:cTn id="23" dur="1000" fill="hold"/>
                                        <p:tgtEl>
                                          <p:spTgt spid="11"/>
                                        </p:tgtEl>
                                        <p:attrNameLst>
                                          <p:attrName>ppt_h</p:attrName>
                                        </p:attrNameLst>
                                      </p:cBhvr>
                                      <p:tavLst>
                                        <p:tav tm="0">
                                          <p:val>
                                            <p:fltVal val="0"/>
                                          </p:val>
                                        </p:tav>
                                        <p:tav tm="100000">
                                          <p:val>
                                            <p:strVal val="#ppt_h"/>
                                          </p:val>
                                        </p:tav>
                                      </p:tavLst>
                                    </p:anim>
                                    <p:anim calcmode="lin" valueType="num">
                                      <p:cBhvr>
                                        <p:cTn id="24" dur="1000" fill="hold"/>
                                        <p:tgtEl>
                                          <p:spTgt spid="11"/>
                                        </p:tgtEl>
                                        <p:attrNameLst>
                                          <p:attrName>style.rotation</p:attrName>
                                        </p:attrNameLst>
                                      </p:cBhvr>
                                      <p:tavLst>
                                        <p:tav tm="0">
                                          <p:val>
                                            <p:fltVal val="360"/>
                                          </p:val>
                                        </p:tav>
                                        <p:tav tm="100000">
                                          <p:val>
                                            <p:fltVal val="0"/>
                                          </p:val>
                                        </p:tav>
                                      </p:tavLst>
                                    </p:anim>
                                    <p:animEffect transition="in" filter="fade">
                                      <p:cBhvr>
                                        <p:cTn id="25" dur="1000"/>
                                        <p:tgtEl>
                                          <p:spTgt spid="11"/>
                                        </p:tgtEl>
                                      </p:cBhvr>
                                    </p:animEffect>
                                  </p:childTnLst>
                                </p:cTn>
                              </p:par>
                              <p:par>
                                <p:cTn id="26" presetID="49" presetClass="entr" presetSubtype="0" decel="10000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1000" fill="hold"/>
                                        <p:tgtEl>
                                          <p:spTgt spid="13"/>
                                        </p:tgtEl>
                                        <p:attrNameLst>
                                          <p:attrName>ppt_w</p:attrName>
                                        </p:attrNameLst>
                                      </p:cBhvr>
                                      <p:tavLst>
                                        <p:tav tm="0">
                                          <p:val>
                                            <p:fltVal val="0"/>
                                          </p:val>
                                        </p:tav>
                                        <p:tav tm="100000">
                                          <p:val>
                                            <p:strVal val="#ppt_w"/>
                                          </p:val>
                                        </p:tav>
                                      </p:tavLst>
                                    </p:anim>
                                    <p:anim calcmode="lin" valueType="num">
                                      <p:cBhvr>
                                        <p:cTn id="29" dur="1000" fill="hold"/>
                                        <p:tgtEl>
                                          <p:spTgt spid="13"/>
                                        </p:tgtEl>
                                        <p:attrNameLst>
                                          <p:attrName>ppt_h</p:attrName>
                                        </p:attrNameLst>
                                      </p:cBhvr>
                                      <p:tavLst>
                                        <p:tav tm="0">
                                          <p:val>
                                            <p:fltVal val="0"/>
                                          </p:val>
                                        </p:tav>
                                        <p:tav tm="100000">
                                          <p:val>
                                            <p:strVal val="#ppt_h"/>
                                          </p:val>
                                        </p:tav>
                                      </p:tavLst>
                                    </p:anim>
                                    <p:anim calcmode="lin" valueType="num">
                                      <p:cBhvr>
                                        <p:cTn id="30" dur="1000" fill="hold"/>
                                        <p:tgtEl>
                                          <p:spTgt spid="13"/>
                                        </p:tgtEl>
                                        <p:attrNameLst>
                                          <p:attrName>style.rotation</p:attrName>
                                        </p:attrNameLst>
                                      </p:cBhvr>
                                      <p:tavLst>
                                        <p:tav tm="0">
                                          <p:val>
                                            <p:fltVal val="360"/>
                                          </p:val>
                                        </p:tav>
                                        <p:tav tm="100000">
                                          <p:val>
                                            <p:fltVal val="0"/>
                                          </p:val>
                                        </p:tav>
                                      </p:tavLst>
                                    </p:anim>
                                    <p:animEffect transition="in" filter="fade">
                                      <p:cBhvr>
                                        <p:cTn id="31" dur="1000"/>
                                        <p:tgtEl>
                                          <p:spTgt spid="13"/>
                                        </p:tgtEl>
                                      </p:cBhvr>
                                    </p:animEffect>
                                  </p:childTnLst>
                                </p:cTn>
                              </p:par>
                              <p:par>
                                <p:cTn id="32" presetID="49" presetClass="entr" presetSubtype="0" decel="10000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1000" fill="hold"/>
                                        <p:tgtEl>
                                          <p:spTgt spid="9"/>
                                        </p:tgtEl>
                                        <p:attrNameLst>
                                          <p:attrName>ppt_w</p:attrName>
                                        </p:attrNameLst>
                                      </p:cBhvr>
                                      <p:tavLst>
                                        <p:tav tm="0">
                                          <p:val>
                                            <p:fltVal val="0"/>
                                          </p:val>
                                        </p:tav>
                                        <p:tav tm="100000">
                                          <p:val>
                                            <p:strVal val="#ppt_w"/>
                                          </p:val>
                                        </p:tav>
                                      </p:tavLst>
                                    </p:anim>
                                    <p:anim calcmode="lin" valueType="num">
                                      <p:cBhvr>
                                        <p:cTn id="35" dur="1000" fill="hold"/>
                                        <p:tgtEl>
                                          <p:spTgt spid="9"/>
                                        </p:tgtEl>
                                        <p:attrNameLst>
                                          <p:attrName>ppt_h</p:attrName>
                                        </p:attrNameLst>
                                      </p:cBhvr>
                                      <p:tavLst>
                                        <p:tav tm="0">
                                          <p:val>
                                            <p:fltVal val="0"/>
                                          </p:val>
                                        </p:tav>
                                        <p:tav tm="100000">
                                          <p:val>
                                            <p:strVal val="#ppt_h"/>
                                          </p:val>
                                        </p:tav>
                                      </p:tavLst>
                                    </p:anim>
                                    <p:anim calcmode="lin" valueType="num">
                                      <p:cBhvr>
                                        <p:cTn id="36" dur="1000" fill="hold"/>
                                        <p:tgtEl>
                                          <p:spTgt spid="9"/>
                                        </p:tgtEl>
                                        <p:attrNameLst>
                                          <p:attrName>style.rotation</p:attrName>
                                        </p:attrNameLst>
                                      </p:cBhvr>
                                      <p:tavLst>
                                        <p:tav tm="0">
                                          <p:val>
                                            <p:fltVal val="360"/>
                                          </p:val>
                                        </p:tav>
                                        <p:tav tm="100000">
                                          <p:val>
                                            <p:fltVal val="0"/>
                                          </p:val>
                                        </p:tav>
                                      </p:tavLst>
                                    </p:anim>
                                    <p:animEffect transition="in" filter="fade">
                                      <p:cBhvr>
                                        <p:cTn id="37" dur="1000"/>
                                        <p:tgtEl>
                                          <p:spTgt spid="9"/>
                                        </p:tgtEl>
                                      </p:cBhvr>
                                    </p:animEffect>
                                  </p:childTnLst>
                                </p:cTn>
                              </p:par>
                              <p:par>
                                <p:cTn id="38" presetID="49" presetClass="entr" presetSubtype="0" decel="10000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1000" fill="hold"/>
                                        <p:tgtEl>
                                          <p:spTgt spid="5"/>
                                        </p:tgtEl>
                                        <p:attrNameLst>
                                          <p:attrName>ppt_w</p:attrName>
                                        </p:attrNameLst>
                                      </p:cBhvr>
                                      <p:tavLst>
                                        <p:tav tm="0">
                                          <p:val>
                                            <p:fltVal val="0"/>
                                          </p:val>
                                        </p:tav>
                                        <p:tav tm="100000">
                                          <p:val>
                                            <p:strVal val="#ppt_w"/>
                                          </p:val>
                                        </p:tav>
                                      </p:tavLst>
                                    </p:anim>
                                    <p:anim calcmode="lin" valueType="num">
                                      <p:cBhvr>
                                        <p:cTn id="41" dur="1000" fill="hold"/>
                                        <p:tgtEl>
                                          <p:spTgt spid="5"/>
                                        </p:tgtEl>
                                        <p:attrNameLst>
                                          <p:attrName>ppt_h</p:attrName>
                                        </p:attrNameLst>
                                      </p:cBhvr>
                                      <p:tavLst>
                                        <p:tav tm="0">
                                          <p:val>
                                            <p:fltVal val="0"/>
                                          </p:val>
                                        </p:tav>
                                        <p:tav tm="100000">
                                          <p:val>
                                            <p:strVal val="#ppt_h"/>
                                          </p:val>
                                        </p:tav>
                                      </p:tavLst>
                                    </p:anim>
                                    <p:anim calcmode="lin" valueType="num">
                                      <p:cBhvr>
                                        <p:cTn id="42" dur="1000" fill="hold"/>
                                        <p:tgtEl>
                                          <p:spTgt spid="5"/>
                                        </p:tgtEl>
                                        <p:attrNameLst>
                                          <p:attrName>style.rotation</p:attrName>
                                        </p:attrNameLst>
                                      </p:cBhvr>
                                      <p:tavLst>
                                        <p:tav tm="0">
                                          <p:val>
                                            <p:fltVal val="360"/>
                                          </p:val>
                                        </p:tav>
                                        <p:tav tm="100000">
                                          <p:val>
                                            <p:fltVal val="0"/>
                                          </p:val>
                                        </p:tav>
                                      </p:tavLst>
                                    </p:anim>
                                    <p:animEffect transition="in" filter="fade">
                                      <p:cBhvr>
                                        <p:cTn id="43" dur="1000"/>
                                        <p:tgtEl>
                                          <p:spTgt spid="5"/>
                                        </p:tgtEl>
                                      </p:cBhvr>
                                    </p:animEffect>
                                  </p:childTnLst>
                                </p:cTn>
                              </p:par>
                              <p:par>
                                <p:cTn id="44" presetID="49" presetClass="entr" presetSubtype="0" decel="10000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1000" fill="hold"/>
                                        <p:tgtEl>
                                          <p:spTgt spid="6"/>
                                        </p:tgtEl>
                                        <p:attrNameLst>
                                          <p:attrName>ppt_w</p:attrName>
                                        </p:attrNameLst>
                                      </p:cBhvr>
                                      <p:tavLst>
                                        <p:tav tm="0">
                                          <p:val>
                                            <p:fltVal val="0"/>
                                          </p:val>
                                        </p:tav>
                                        <p:tav tm="100000">
                                          <p:val>
                                            <p:strVal val="#ppt_w"/>
                                          </p:val>
                                        </p:tav>
                                      </p:tavLst>
                                    </p:anim>
                                    <p:anim calcmode="lin" valueType="num">
                                      <p:cBhvr>
                                        <p:cTn id="47" dur="1000" fill="hold"/>
                                        <p:tgtEl>
                                          <p:spTgt spid="6"/>
                                        </p:tgtEl>
                                        <p:attrNameLst>
                                          <p:attrName>ppt_h</p:attrName>
                                        </p:attrNameLst>
                                      </p:cBhvr>
                                      <p:tavLst>
                                        <p:tav tm="0">
                                          <p:val>
                                            <p:fltVal val="0"/>
                                          </p:val>
                                        </p:tav>
                                        <p:tav tm="100000">
                                          <p:val>
                                            <p:strVal val="#ppt_h"/>
                                          </p:val>
                                        </p:tav>
                                      </p:tavLst>
                                    </p:anim>
                                    <p:anim calcmode="lin" valueType="num">
                                      <p:cBhvr>
                                        <p:cTn id="48" dur="1000" fill="hold"/>
                                        <p:tgtEl>
                                          <p:spTgt spid="6"/>
                                        </p:tgtEl>
                                        <p:attrNameLst>
                                          <p:attrName>style.rotation</p:attrName>
                                        </p:attrNameLst>
                                      </p:cBhvr>
                                      <p:tavLst>
                                        <p:tav tm="0">
                                          <p:val>
                                            <p:fltVal val="360"/>
                                          </p:val>
                                        </p:tav>
                                        <p:tav tm="100000">
                                          <p:val>
                                            <p:fltVal val="0"/>
                                          </p:val>
                                        </p:tav>
                                      </p:tavLst>
                                    </p:anim>
                                    <p:animEffect transition="in" filter="fade">
                                      <p:cBhvr>
                                        <p:cTn id="49" dur="1000"/>
                                        <p:tgtEl>
                                          <p:spTgt spid="6"/>
                                        </p:tgtEl>
                                      </p:cBhvr>
                                    </p:animEffect>
                                  </p:childTnLst>
                                </p:cTn>
                              </p:par>
                              <p:par>
                                <p:cTn id="50" presetID="47" presetClass="entr" presetSubtype="0" fill="hold" grpId="0"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fade">
                                      <p:cBhvr>
                                        <p:cTn id="52" dur="1000"/>
                                        <p:tgtEl>
                                          <p:spTgt spid="58"/>
                                        </p:tgtEl>
                                      </p:cBhvr>
                                    </p:animEffect>
                                    <p:anim calcmode="lin" valueType="num">
                                      <p:cBhvr>
                                        <p:cTn id="53" dur="1000" fill="hold"/>
                                        <p:tgtEl>
                                          <p:spTgt spid="58"/>
                                        </p:tgtEl>
                                        <p:attrNameLst>
                                          <p:attrName>ppt_x</p:attrName>
                                        </p:attrNameLst>
                                      </p:cBhvr>
                                      <p:tavLst>
                                        <p:tav tm="0">
                                          <p:val>
                                            <p:strVal val="#ppt_x"/>
                                          </p:val>
                                        </p:tav>
                                        <p:tav tm="100000">
                                          <p:val>
                                            <p:strVal val="#ppt_x"/>
                                          </p:val>
                                        </p:tav>
                                      </p:tavLst>
                                    </p:anim>
                                    <p:anim calcmode="lin" valueType="num">
                                      <p:cBhvr>
                                        <p:cTn id="54"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50" grpId="0"/>
      <p:bldP spid="53" grpId="0"/>
      <p:bldP spid="51" grpId="0"/>
      <p:bldP spid="58" grpId="0"/>
    </p:bldLst>
  </p:timing>
</p:sld>
</file>

<file path=ppt/theme/theme1.xml><?xml version="1.0" encoding="utf-8"?>
<a:theme xmlns:a="http://schemas.openxmlformats.org/drawingml/2006/main" name="1_Lyoness Master Slides">
  <a:themeElements>
    <a:clrScheme name="myWorld">
      <a:dk1>
        <a:srgbClr val="333333"/>
      </a:dk1>
      <a:lt1>
        <a:srgbClr val="FFFFFF"/>
      </a:lt1>
      <a:dk2>
        <a:srgbClr val="00376D"/>
      </a:dk2>
      <a:lt2>
        <a:srgbClr val="F2F2F2"/>
      </a:lt2>
      <a:accent1>
        <a:srgbClr val="005551"/>
      </a:accent1>
      <a:accent2>
        <a:srgbClr val="5CB885"/>
      </a:accent2>
      <a:accent3>
        <a:srgbClr val="F4A7B0"/>
      </a:accent3>
      <a:accent4>
        <a:srgbClr val="FDC400"/>
      </a:accent4>
      <a:accent5>
        <a:srgbClr val="F39433"/>
      </a:accent5>
      <a:accent6>
        <a:srgbClr val="009EE2"/>
      </a:accent6>
      <a:hlink>
        <a:srgbClr val="00386D"/>
      </a:hlink>
      <a:folHlink>
        <a:srgbClr val="0C5771"/>
      </a:folHlink>
    </a:clrScheme>
    <a:fontScheme name="Open Sans">
      <a:majorFont>
        <a:latin typeface="Open Sans Condense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EC209"/>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Lyoness Master Slides">
  <a:themeElements>
    <a:clrScheme name="myWorld">
      <a:dk1>
        <a:srgbClr val="333333"/>
      </a:dk1>
      <a:lt1>
        <a:srgbClr val="FFFFFF"/>
      </a:lt1>
      <a:dk2>
        <a:srgbClr val="00376D"/>
      </a:dk2>
      <a:lt2>
        <a:srgbClr val="F2F2F2"/>
      </a:lt2>
      <a:accent1>
        <a:srgbClr val="005551"/>
      </a:accent1>
      <a:accent2>
        <a:srgbClr val="5CB885"/>
      </a:accent2>
      <a:accent3>
        <a:srgbClr val="F4A7B0"/>
      </a:accent3>
      <a:accent4>
        <a:srgbClr val="FDC400"/>
      </a:accent4>
      <a:accent5>
        <a:srgbClr val="F39433"/>
      </a:accent5>
      <a:accent6>
        <a:srgbClr val="009EE2"/>
      </a:accent6>
      <a:hlink>
        <a:srgbClr val="00386D"/>
      </a:hlink>
      <a:folHlink>
        <a:srgbClr val="0C5771"/>
      </a:folHlink>
    </a:clrScheme>
    <a:fontScheme name="Open Sans">
      <a:majorFont>
        <a:latin typeface="Open Sans Condense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EC209"/>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Lyoness Master Slides">
  <a:themeElements>
    <a:clrScheme name="myWorld">
      <a:dk1>
        <a:srgbClr val="333333"/>
      </a:dk1>
      <a:lt1>
        <a:srgbClr val="FFFFFF"/>
      </a:lt1>
      <a:dk2>
        <a:srgbClr val="00376D"/>
      </a:dk2>
      <a:lt2>
        <a:srgbClr val="F2F2F2"/>
      </a:lt2>
      <a:accent1>
        <a:srgbClr val="005551"/>
      </a:accent1>
      <a:accent2>
        <a:srgbClr val="5CB885"/>
      </a:accent2>
      <a:accent3>
        <a:srgbClr val="F4A7B0"/>
      </a:accent3>
      <a:accent4>
        <a:srgbClr val="FDC400"/>
      </a:accent4>
      <a:accent5>
        <a:srgbClr val="F39433"/>
      </a:accent5>
      <a:accent6>
        <a:srgbClr val="009EE2"/>
      </a:accent6>
      <a:hlink>
        <a:srgbClr val="00386D"/>
      </a:hlink>
      <a:folHlink>
        <a:srgbClr val="0C5771"/>
      </a:folHlink>
    </a:clrScheme>
    <a:fontScheme name="Open Sans">
      <a:majorFont>
        <a:latin typeface="Open Sans Condense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EC209"/>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3024</Words>
  <Application>Microsoft Office PowerPoint</Application>
  <PresentationFormat>Breitbild</PresentationFormat>
  <Paragraphs>385</Paragraphs>
  <Slides>15</Slides>
  <Notes>15</Notes>
  <HiddenSlides>0</HiddenSlides>
  <MMClips>0</MMClips>
  <ScaleCrop>false</ScaleCrop>
  <HeadingPairs>
    <vt:vector size="6" baseType="variant">
      <vt:variant>
        <vt:lpstr>Verwendete Schriftarten</vt:lpstr>
      </vt:variant>
      <vt:variant>
        <vt:i4>4</vt:i4>
      </vt:variant>
      <vt:variant>
        <vt:lpstr>Design</vt:lpstr>
      </vt:variant>
      <vt:variant>
        <vt:i4>3</vt:i4>
      </vt:variant>
      <vt:variant>
        <vt:lpstr>Folientitel</vt:lpstr>
      </vt:variant>
      <vt:variant>
        <vt:i4>15</vt:i4>
      </vt:variant>
    </vt:vector>
  </HeadingPairs>
  <TitlesOfParts>
    <vt:vector size="22" baseType="lpstr">
      <vt:lpstr>Arial</vt:lpstr>
      <vt:lpstr>Calibri</vt:lpstr>
      <vt:lpstr>Open Sans</vt:lpstr>
      <vt:lpstr>Trebuchet MS</vt:lpstr>
      <vt:lpstr>1_Lyoness Master Slides</vt:lpstr>
      <vt:lpstr>2_Lyoness Master Slides</vt:lpstr>
      <vt:lpstr>3_Lyoness Master Slides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Konstantinos Alexiadis</dc:creator>
  <cp:keywords/>
  <dc:description/>
  <cp:lastModifiedBy>Christina Persidou</cp:lastModifiedBy>
  <cp:revision>351</cp:revision>
  <dcterms:created xsi:type="dcterms:W3CDTF">2017-06-27T06:04:18Z</dcterms:created>
  <dcterms:modified xsi:type="dcterms:W3CDTF">2021-05-13T10:21:01Z</dcterms:modified>
  <cp:category/>
</cp:coreProperties>
</file>